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0" r:id="rId5"/>
    <p:sldId id="272" r:id="rId6"/>
    <p:sldId id="273" r:id="rId7"/>
    <p:sldId id="262" r:id="rId8"/>
    <p:sldId id="263" r:id="rId9"/>
    <p:sldId id="264" r:id="rId10"/>
    <p:sldId id="269" r:id="rId11"/>
    <p:sldId id="265" r:id="rId12"/>
    <p:sldId id="27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81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3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4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5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48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47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5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5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33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08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278F-C940-4A8B-9198-8CADCE5B26CE}" type="datetimeFigureOut">
              <a:rPr lang="nb-NO" smtClean="0"/>
              <a:t>15.11.2016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9E1F-8CA0-4D98-B907-0F2D84D591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4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6703" r="967" b="29726"/>
          <a:stretch/>
        </p:blipFill>
        <p:spPr>
          <a:xfrm>
            <a:off x="-410527" y="0"/>
            <a:ext cx="13013054" cy="371475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440180" y="2640330"/>
            <a:ext cx="9372600" cy="1268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smtClean="0"/>
              <a:t>Breckenridge, Colorado</a:t>
            </a:r>
          </a:p>
          <a:p>
            <a:pPr algn="ctr"/>
            <a:r>
              <a:rPr lang="nb-NO" b="1" dirty="0" smtClean="0"/>
              <a:t> </a:t>
            </a:r>
          </a:p>
          <a:p>
            <a:pPr algn="ctr"/>
            <a:r>
              <a:rPr lang="nb-NO" b="1" dirty="0"/>
              <a:t> </a:t>
            </a:r>
            <a:r>
              <a:rPr lang="nb-NO" b="1" dirty="0" smtClean="0"/>
              <a:t>                                                  Andreas Jørgensen, Hans Erik Kveum. Ressursgruppe skred NRKHK</a:t>
            </a:r>
            <a:endParaRPr lang="nb-NO" b="1" dirty="0"/>
          </a:p>
        </p:txBody>
      </p:sp>
      <p:pic>
        <p:nvPicPr>
          <p:cNvPr id="1028" name="Picture 4" descr="IMG_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" y="407162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0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407162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05" y="407606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03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40" y="407162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22" y="2582862"/>
            <a:ext cx="7329312" cy="4122738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8" y="2820000"/>
            <a:ext cx="3939822" cy="388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2582862"/>
            <a:ext cx="4525151" cy="254539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7733" y="5128259"/>
            <a:ext cx="4525151" cy="15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VHF-nett (Redning I + II)</a:t>
            </a:r>
          </a:p>
          <a:p>
            <a:pPr marL="285750" indent="-285750" algn="ctr">
              <a:buFontTx/>
              <a:buChar char="-"/>
            </a:pPr>
            <a:r>
              <a:rPr lang="nb-NO" b="1" dirty="0" smtClean="0">
                <a:solidFill>
                  <a:schemeClr val="tx1"/>
                </a:solidFill>
              </a:rPr>
              <a:t>Etablerte destinasjoner med mye (forventet) trafikk </a:t>
            </a:r>
          </a:p>
          <a:p>
            <a:pPr marL="285750" indent="-285750" algn="ctr">
              <a:buFontTx/>
              <a:buChar char="-"/>
            </a:pPr>
            <a:r>
              <a:rPr lang="nb-NO" sz="1600" b="1" dirty="0" err="1" smtClean="0">
                <a:solidFill>
                  <a:schemeClr val="tx1"/>
                </a:solidFill>
              </a:rPr>
              <a:t>Høgruta</a:t>
            </a:r>
            <a:endParaRPr lang="nb-NO" sz="16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nb-NO" sz="1600" b="1" dirty="0" err="1" smtClean="0">
                <a:solidFill>
                  <a:schemeClr val="tx1"/>
                </a:solidFill>
              </a:rPr>
              <a:t>Artic</a:t>
            </a:r>
            <a:r>
              <a:rPr lang="nb-NO" sz="1600" b="1" dirty="0" smtClean="0">
                <a:solidFill>
                  <a:schemeClr val="tx1"/>
                </a:solidFill>
              </a:rPr>
              <a:t> </a:t>
            </a:r>
            <a:r>
              <a:rPr lang="nb-NO" sz="1600" b="1" dirty="0" err="1" smtClean="0">
                <a:solidFill>
                  <a:schemeClr val="tx1"/>
                </a:solidFill>
              </a:rPr>
              <a:t>haute</a:t>
            </a:r>
            <a:r>
              <a:rPr lang="nb-NO" sz="1600" b="1" dirty="0" smtClean="0">
                <a:solidFill>
                  <a:schemeClr val="tx1"/>
                </a:solidFill>
              </a:rPr>
              <a:t> </a:t>
            </a:r>
            <a:r>
              <a:rPr lang="nb-NO" sz="1600" b="1" dirty="0" err="1" smtClean="0">
                <a:solidFill>
                  <a:schemeClr val="tx1"/>
                </a:solidFill>
              </a:rPr>
              <a:t>route</a:t>
            </a:r>
            <a:endParaRPr lang="nb-NO" sz="16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nb-NO" sz="1600" b="1" dirty="0" smtClean="0">
                <a:solidFill>
                  <a:schemeClr val="tx1"/>
                </a:solidFill>
              </a:rPr>
              <a:t>Svalbard</a:t>
            </a:r>
            <a:endParaRPr lang="nb-NO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1539" y="3394402"/>
            <a:ext cx="4122737" cy="2319039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8" y="3025422"/>
            <a:ext cx="2980266" cy="36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190" r="7715" b="1"/>
          <a:stretch/>
        </p:blipFill>
        <p:spPr>
          <a:xfrm>
            <a:off x="2585154" y="2492553"/>
            <a:ext cx="4876800" cy="328778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18" r="8676" b="1"/>
          <a:stretch/>
        </p:blipFill>
        <p:spPr>
          <a:xfrm>
            <a:off x="7637759" y="2492553"/>
            <a:ext cx="4492978" cy="3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327378" y="3025422"/>
            <a:ext cx="2980266" cy="36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36" t="10016" r="18968" b="2592"/>
          <a:stretch/>
        </p:blipFill>
        <p:spPr>
          <a:xfrm>
            <a:off x="1354878" y="0"/>
            <a:ext cx="9131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630" y="2377441"/>
            <a:ext cx="10885170" cy="409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               </a:t>
            </a:r>
            <a:r>
              <a:rPr lang="nb-NO" b="1" dirty="0" smtClean="0"/>
              <a:t>VERDENS STØRSTE KONFERANSE OM SNØ &amp; SNØSKRED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19051" y="3025422"/>
            <a:ext cx="2980266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400" b="1" dirty="0" smtClean="0">
                <a:solidFill>
                  <a:schemeClr val="tx1"/>
                </a:solidFill>
              </a:rPr>
              <a:t>Forebyggende</a:t>
            </a:r>
          </a:p>
          <a:p>
            <a:endParaRPr lang="nb-NO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Meteorologi</a:t>
            </a: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Varslingstjeneste</a:t>
            </a: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Guidetjenester*</a:t>
            </a: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*</a:t>
            </a:r>
            <a:r>
              <a:rPr lang="nb-NO" sz="2400" i="1" dirty="0" smtClean="0">
                <a:solidFill>
                  <a:schemeClr val="tx1"/>
                </a:solidFill>
              </a:rPr>
              <a:t>Bidrag til varsling</a:t>
            </a:r>
          </a:p>
          <a:p>
            <a:pPr marL="285750" indent="-285750">
              <a:buFontTx/>
              <a:buChar char="-"/>
            </a:pPr>
            <a:r>
              <a:rPr lang="nb-NO" sz="2400" i="1" dirty="0" smtClean="0">
                <a:solidFill>
                  <a:schemeClr val="tx1"/>
                </a:solidFill>
              </a:rPr>
              <a:t>*Planlegging</a:t>
            </a:r>
            <a:endParaRPr lang="nb-NO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Kurstilbydere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39277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400" b="1" dirty="0" smtClean="0">
                <a:solidFill>
                  <a:schemeClr val="tx1"/>
                </a:solidFill>
              </a:rPr>
              <a:t>Redningstjeneste</a:t>
            </a:r>
          </a:p>
          <a:p>
            <a:pPr algn="ctr"/>
            <a:endParaRPr lang="nb-NO" sz="2400" b="1" dirty="0" smtClean="0">
              <a:solidFill>
                <a:schemeClr val="tx1"/>
              </a:solidFill>
            </a:endParaRPr>
          </a:p>
          <a:p>
            <a:r>
              <a:rPr lang="nb-NO" sz="2400" b="1" dirty="0" smtClean="0">
                <a:solidFill>
                  <a:schemeClr val="tx1"/>
                </a:solidFill>
              </a:rPr>
              <a:t>- Presentasjon av aksjoner</a:t>
            </a:r>
          </a:p>
          <a:p>
            <a:r>
              <a:rPr lang="nb-NO" sz="2400" b="1" dirty="0" smtClean="0">
                <a:solidFill>
                  <a:schemeClr val="tx1"/>
                </a:solidFill>
              </a:rPr>
              <a:t>(</a:t>
            </a:r>
            <a:r>
              <a:rPr lang="nb-NO" sz="2400" b="1" dirty="0" err="1" smtClean="0">
                <a:solidFill>
                  <a:schemeClr val="tx1"/>
                </a:solidFill>
              </a:rPr>
              <a:t>Lessons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err="1" smtClean="0">
                <a:solidFill>
                  <a:schemeClr val="tx1"/>
                </a:solidFill>
              </a:rPr>
              <a:t>learned</a:t>
            </a:r>
            <a:r>
              <a:rPr lang="nb-NO" sz="24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nb-NO" sz="2400" b="1" dirty="0" smtClean="0">
                <a:solidFill>
                  <a:schemeClr val="tx1"/>
                </a:solidFill>
              </a:rPr>
              <a:t>- Utfordringer</a:t>
            </a:r>
          </a:p>
          <a:p>
            <a:r>
              <a:rPr lang="nb-NO" sz="2400" b="1" dirty="0" smtClean="0">
                <a:solidFill>
                  <a:schemeClr val="tx1"/>
                </a:solidFill>
              </a:rPr>
              <a:t>- HMS og sikkerhet</a:t>
            </a:r>
          </a:p>
          <a:p>
            <a:r>
              <a:rPr lang="nb-NO" sz="2400" b="1" dirty="0" smtClean="0">
                <a:solidFill>
                  <a:schemeClr val="tx1"/>
                </a:solidFill>
              </a:rPr>
              <a:t>- Metodikk og anbefalinger</a:t>
            </a: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7827237" y="3025422"/>
            <a:ext cx="2726126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400" b="1" dirty="0" smtClean="0">
                <a:solidFill>
                  <a:schemeClr val="tx1"/>
                </a:solidFill>
              </a:rPr>
              <a:t>Forskning</a:t>
            </a:r>
          </a:p>
          <a:p>
            <a:endParaRPr lang="nb-NO" sz="2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Friluftsliv</a:t>
            </a: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Infrastruktur</a:t>
            </a:r>
          </a:p>
          <a:p>
            <a:pPr marL="285750" indent="-285750">
              <a:buFontTx/>
              <a:buChar char="-"/>
            </a:pPr>
            <a:r>
              <a:rPr lang="nb-NO" sz="2400" b="1" dirty="0" smtClean="0">
                <a:solidFill>
                  <a:schemeClr val="tx1"/>
                </a:solidFill>
              </a:rPr>
              <a:t>Redningstjeneste</a:t>
            </a:r>
          </a:p>
        </p:txBody>
      </p:sp>
    </p:spTree>
    <p:extLst>
      <p:ext uri="{BB962C8B-B14F-4D97-AF65-F5344CB8AC3E}">
        <p14:creationId xmlns:p14="http://schemas.microsoft.com/office/powerpoint/2010/main" val="33135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630" y="2491739"/>
            <a:ext cx="10885170" cy="4123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                                      </a:t>
            </a:r>
            <a:r>
              <a:rPr lang="nb-NO" b="1" dirty="0" smtClean="0"/>
              <a:t>NORGE GODT REPRESENTERT</a:t>
            </a:r>
          </a:p>
          <a:p>
            <a:pPr marL="0" indent="0">
              <a:buNone/>
            </a:pPr>
            <a:r>
              <a:rPr lang="nb-NO" b="1" dirty="0" smtClean="0"/>
              <a:t>Norges Røde </a:t>
            </a:r>
            <a:r>
              <a:rPr lang="nb-NO" b="1" dirty="0"/>
              <a:t>K</a:t>
            </a:r>
            <a:r>
              <a:rPr lang="nb-NO" b="1" dirty="0" smtClean="0"/>
              <a:t>ors </a:t>
            </a:r>
            <a:r>
              <a:rPr lang="nb-NO" b="1" dirty="0"/>
              <a:t>H</a:t>
            </a:r>
            <a:r>
              <a:rPr lang="nb-NO" b="1" dirty="0" smtClean="0"/>
              <a:t>jelpekorps            Norges geotekniske institutt (NGI)</a:t>
            </a:r>
          </a:p>
          <a:p>
            <a:pPr marL="0" indent="0">
              <a:buNone/>
            </a:pPr>
            <a:r>
              <a:rPr lang="nb-NO" b="1" dirty="0" smtClean="0"/>
              <a:t>Forsvarets vinterskole                           </a:t>
            </a:r>
            <a:r>
              <a:rPr lang="nb-NO" b="1" dirty="0" err="1" smtClean="0"/>
              <a:t>Høgskulen</a:t>
            </a:r>
            <a:r>
              <a:rPr lang="nb-NO" b="1" dirty="0" smtClean="0"/>
              <a:t> i Sogn og Fjordane</a:t>
            </a:r>
          </a:p>
          <a:p>
            <a:pPr marL="0" indent="0">
              <a:buNone/>
            </a:pPr>
            <a:r>
              <a:rPr lang="nb-NO" b="1" dirty="0" smtClean="0"/>
              <a:t>Statens Vegvesen                                   Universitetet i Stavanger*</a:t>
            </a:r>
          </a:p>
          <a:p>
            <a:pPr marL="0" indent="0">
              <a:buNone/>
            </a:pPr>
            <a:r>
              <a:rPr lang="nb-NO" b="1" dirty="0" smtClean="0"/>
              <a:t>               </a:t>
            </a:r>
          </a:p>
          <a:p>
            <a:pPr marL="0" indent="0">
              <a:buNone/>
            </a:pPr>
            <a:r>
              <a:rPr lang="nb-NO" b="1" dirty="0" smtClean="0"/>
              <a:t>                                 «Svalbardsamfunnet»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Norges vassdrags- og energidirektorat (NVE)</a:t>
            </a:r>
          </a:p>
          <a:p>
            <a:pPr marL="0" indent="0">
              <a:buNone/>
            </a:pPr>
            <a:r>
              <a:rPr lang="nb-NO" b="1" dirty="0" smtClean="0"/>
              <a:t>- Varsom.no / Kompetansesenter for snøskred</a:t>
            </a:r>
          </a:p>
          <a:p>
            <a:pPr marL="0" indent="0">
              <a:buNone/>
            </a:pP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8" y="3025422"/>
            <a:ext cx="2980266" cy="36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2050" name="Picture 2" descr="IMG_0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76" y="4274819"/>
            <a:ext cx="3486889" cy="24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987" y="18995"/>
            <a:ext cx="3948644" cy="1604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                    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7" y="2491739"/>
            <a:ext cx="11508307" cy="4213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13046" t="14665" r="64683" b="73448"/>
          <a:stretch/>
        </p:blipFill>
        <p:spPr>
          <a:xfrm>
            <a:off x="425827" y="2742565"/>
            <a:ext cx="5159862" cy="1467694"/>
          </a:xfrm>
          <a:prstGeom prst="rect">
            <a:avLst/>
          </a:prstGeom>
        </p:spPr>
      </p:pic>
      <p:pic>
        <p:nvPicPr>
          <p:cNvPr id="15362" name="Picture 2" descr="Bilderesultat for american avalanch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3" y="2516226"/>
            <a:ext cx="4024359" cy="40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630" y="2491739"/>
            <a:ext cx="10885170" cy="412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KBYG</a:t>
            </a:r>
          </a:p>
          <a:p>
            <a:pPr marL="0" indent="0">
              <a:buNone/>
            </a:pPr>
            <a:r>
              <a:rPr lang="nb-NO" dirty="0" smtClean="0"/>
              <a:t>-                            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7" y="2491739"/>
            <a:ext cx="11508307" cy="4213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1" t="9085" r="13769"/>
          <a:stretch/>
        </p:blipFill>
        <p:spPr>
          <a:xfrm>
            <a:off x="-13252" y="0"/>
            <a:ext cx="12205252" cy="68580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27377" y="6168980"/>
            <a:ext cx="3137040" cy="53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bg1"/>
                </a:solidFill>
              </a:rPr>
              <a:t>k</a:t>
            </a:r>
            <a:r>
              <a:rPr lang="nb-NO" sz="2000" b="1" dirty="0" smtClean="0">
                <a:solidFill>
                  <a:schemeClr val="bg1"/>
                </a:solidFill>
              </a:rPr>
              <a:t>byg.org</a:t>
            </a:r>
            <a:endParaRPr lang="nb-N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630" y="2491739"/>
            <a:ext cx="10885170" cy="412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KBYG</a:t>
            </a:r>
          </a:p>
          <a:p>
            <a:pPr marL="0" indent="0">
              <a:buNone/>
            </a:pPr>
            <a:r>
              <a:rPr lang="nb-NO" dirty="0" smtClean="0"/>
              <a:t>-                            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7" y="2491739"/>
            <a:ext cx="11508307" cy="4213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7211" t="9933" r="5689"/>
          <a:stretch/>
        </p:blipFill>
        <p:spPr>
          <a:xfrm>
            <a:off x="-64394" y="0"/>
            <a:ext cx="12304259" cy="692239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-61117" y="6506824"/>
            <a:ext cx="343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avalanche.ca/</a:t>
            </a:r>
            <a:r>
              <a:rPr lang="nb-NO" b="1" dirty="0" err="1" smtClean="0">
                <a:solidFill>
                  <a:schemeClr val="bg1"/>
                </a:solidFill>
              </a:rPr>
              <a:t>cherry</a:t>
            </a:r>
            <a:r>
              <a:rPr lang="nb-NO" b="1" dirty="0" smtClean="0">
                <a:solidFill>
                  <a:schemeClr val="bg1"/>
                </a:solidFill>
              </a:rPr>
              <a:t>-bowl/#/intro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630" y="2491739"/>
            <a:ext cx="10885170" cy="412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10 </a:t>
            </a:r>
            <a:r>
              <a:rPr lang="nb-NO" b="1" dirty="0" err="1" smtClean="0"/>
              <a:t>Common</a:t>
            </a:r>
            <a:r>
              <a:rPr lang="nb-NO" b="1" dirty="0" smtClean="0"/>
              <a:t> </a:t>
            </a:r>
            <a:r>
              <a:rPr lang="nb-NO" b="1" dirty="0" err="1" smtClean="0"/>
              <a:t>missteps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avalanche</a:t>
            </a:r>
            <a:r>
              <a:rPr lang="nb-NO" b="1" dirty="0" smtClean="0"/>
              <a:t> </a:t>
            </a:r>
            <a:r>
              <a:rPr lang="nb-NO" b="1" dirty="0" err="1" smtClean="0"/>
              <a:t>practitioners</a:t>
            </a:r>
            <a:endParaRPr lang="nb-NO" b="1" dirty="0" smtClean="0"/>
          </a:p>
          <a:p>
            <a:pPr marL="0" indent="0">
              <a:buNone/>
            </a:pPr>
            <a:r>
              <a:rPr lang="nb-NO" b="1" dirty="0"/>
              <a:t> </a:t>
            </a:r>
            <a:r>
              <a:rPr lang="nb-NO" b="1" dirty="0" smtClean="0"/>
              <a:t>                                                            - Todd L. </a:t>
            </a:r>
            <a:r>
              <a:rPr lang="nb-NO" b="1" dirty="0" err="1" smtClean="0"/>
              <a:t>Guyn</a:t>
            </a:r>
            <a:endParaRPr lang="nb-NO" b="1" dirty="0" smtClean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tx1"/>
                </a:solidFill>
              </a:rPr>
              <a:t>10: </a:t>
            </a:r>
            <a:r>
              <a:rPr lang="nb-NO" sz="2000" b="1" dirty="0" err="1" smtClean="0">
                <a:solidFill>
                  <a:schemeClr val="tx1"/>
                </a:solidFill>
              </a:rPr>
              <a:t>Misaplication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of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terrain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tx1"/>
                </a:solidFill>
              </a:rPr>
              <a:t>9: </a:t>
            </a:r>
            <a:r>
              <a:rPr lang="nb-NO" sz="2000" b="1" dirty="0" err="1" smtClean="0">
                <a:solidFill>
                  <a:schemeClr val="tx1"/>
                </a:solidFill>
              </a:rPr>
              <a:t>Being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impatient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on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the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conditions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tx1"/>
                </a:solidFill>
              </a:rPr>
              <a:t>8: </a:t>
            </a:r>
            <a:r>
              <a:rPr lang="nb-NO" sz="2000" b="1" dirty="0" err="1" smtClean="0">
                <a:solidFill>
                  <a:schemeClr val="tx1"/>
                </a:solidFill>
              </a:rPr>
              <a:t>Trying</a:t>
            </a:r>
            <a:r>
              <a:rPr lang="nb-NO" sz="2000" b="1" dirty="0" smtClean="0">
                <a:solidFill>
                  <a:schemeClr val="tx1"/>
                </a:solidFill>
              </a:rPr>
              <a:t> to hard to </a:t>
            </a:r>
            <a:r>
              <a:rPr lang="nb-NO" sz="2000" b="1" dirty="0" err="1" smtClean="0">
                <a:solidFill>
                  <a:schemeClr val="tx1"/>
                </a:solidFill>
              </a:rPr>
              <a:t>outwit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the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avalanche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hazard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tx1"/>
                </a:solidFill>
              </a:rPr>
              <a:t>7: </a:t>
            </a:r>
            <a:r>
              <a:rPr lang="nb-NO" sz="2000" b="1" dirty="0" err="1" smtClean="0">
                <a:solidFill>
                  <a:schemeClr val="tx1"/>
                </a:solidFill>
              </a:rPr>
              <a:t>Acting</a:t>
            </a:r>
            <a:r>
              <a:rPr lang="nb-NO" sz="2000" b="1" dirty="0" smtClean="0">
                <a:solidFill>
                  <a:schemeClr val="tx1"/>
                </a:solidFill>
              </a:rPr>
              <a:t> to </a:t>
            </a:r>
            <a:r>
              <a:rPr lang="nb-NO" sz="2000" b="1" dirty="0" err="1" smtClean="0">
                <a:solidFill>
                  <a:schemeClr val="tx1"/>
                </a:solidFill>
              </a:rPr>
              <a:t>much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on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emotions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tx1"/>
                </a:solidFill>
              </a:rPr>
              <a:t>6: Not </a:t>
            </a:r>
            <a:r>
              <a:rPr lang="nb-NO" sz="2000" b="1" dirty="0" err="1" smtClean="0">
                <a:solidFill>
                  <a:schemeClr val="tx1"/>
                </a:solidFill>
              </a:rPr>
              <a:t>being</a:t>
            </a:r>
            <a:r>
              <a:rPr lang="nb-NO" sz="2000" b="1" dirty="0" smtClean="0">
                <a:solidFill>
                  <a:schemeClr val="tx1"/>
                </a:solidFill>
              </a:rPr>
              <a:t> vigilant to </a:t>
            </a:r>
            <a:r>
              <a:rPr lang="nb-NO" sz="2000" b="1" dirty="0" err="1" smtClean="0">
                <a:solidFill>
                  <a:schemeClr val="tx1"/>
                </a:solidFill>
              </a:rPr>
              <a:t>changes</a:t>
            </a:r>
            <a:r>
              <a:rPr lang="nb-NO" sz="2000" b="1" dirty="0" smtClean="0">
                <a:solidFill>
                  <a:schemeClr val="tx1"/>
                </a:solidFill>
              </a:rPr>
              <a:t> in </a:t>
            </a:r>
            <a:r>
              <a:rPr lang="nb-NO" sz="2000" b="1" dirty="0" err="1" smtClean="0">
                <a:solidFill>
                  <a:schemeClr val="tx1"/>
                </a:solidFill>
              </a:rPr>
              <a:t>environment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tx1"/>
                </a:solidFill>
              </a:rPr>
              <a:t>5: Letting </a:t>
            </a:r>
            <a:r>
              <a:rPr lang="nb-NO" sz="2000" b="1" dirty="0" err="1" smtClean="0">
                <a:solidFill>
                  <a:schemeClr val="tx1"/>
                </a:solidFill>
              </a:rPr>
              <a:t>familiarity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influence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your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mindset</a:t>
            </a:r>
            <a:endParaRPr lang="nb-NO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8" y="3025422"/>
            <a:ext cx="2980266" cy="36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6570133" y="3601156"/>
            <a:ext cx="5122333" cy="301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>
                <a:solidFill>
                  <a:schemeClr val="tx1"/>
                </a:solidFill>
              </a:rPr>
              <a:t>4: Information </a:t>
            </a:r>
            <a:r>
              <a:rPr lang="nb-NO" sz="2000" b="1" dirty="0" err="1" smtClean="0">
                <a:solidFill>
                  <a:schemeClr val="tx1"/>
                </a:solidFill>
              </a:rPr>
              <a:t>overload</a:t>
            </a:r>
            <a:endParaRPr lang="nb-NO" sz="2000" b="1" dirty="0" smtClean="0">
              <a:solidFill>
                <a:schemeClr val="tx1"/>
              </a:solidFill>
            </a:endParaRPr>
          </a:p>
          <a:p>
            <a:pPr algn="ctr"/>
            <a:r>
              <a:rPr lang="nb-NO" sz="2000" b="1" dirty="0" smtClean="0">
                <a:solidFill>
                  <a:schemeClr val="tx1"/>
                </a:solidFill>
              </a:rPr>
              <a:t>                 3: </a:t>
            </a:r>
            <a:r>
              <a:rPr lang="nb-NO" sz="2000" b="1" dirty="0" err="1" smtClean="0">
                <a:solidFill>
                  <a:schemeClr val="tx1"/>
                </a:solidFill>
              </a:rPr>
              <a:t>Underestimating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consequences</a:t>
            </a:r>
            <a:endParaRPr lang="nb-NO" sz="2000" b="1" dirty="0" smtClean="0">
              <a:solidFill>
                <a:schemeClr val="tx1"/>
              </a:solidFill>
            </a:endParaRPr>
          </a:p>
          <a:p>
            <a:pPr algn="ctr"/>
            <a:r>
              <a:rPr lang="nb-NO" sz="2000" b="1" dirty="0" smtClean="0">
                <a:solidFill>
                  <a:schemeClr val="tx1"/>
                </a:solidFill>
              </a:rPr>
              <a:t>            2: </a:t>
            </a:r>
            <a:r>
              <a:rPr lang="nb-NO" sz="2000" b="1" dirty="0" err="1" smtClean="0">
                <a:solidFill>
                  <a:schemeClr val="tx1"/>
                </a:solidFill>
              </a:rPr>
              <a:t>Underplaying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of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unsertainity</a:t>
            </a:r>
            <a:endParaRPr lang="nb-NO" sz="2000" b="1" dirty="0" smtClean="0">
              <a:solidFill>
                <a:schemeClr val="tx1"/>
              </a:solidFill>
            </a:endParaRPr>
          </a:p>
          <a:p>
            <a:pPr algn="ctr"/>
            <a:r>
              <a:rPr lang="nb-NO" sz="2000" b="1" dirty="0" smtClean="0">
                <a:solidFill>
                  <a:schemeClr val="tx1"/>
                </a:solidFill>
              </a:rPr>
              <a:t>                    1: </a:t>
            </a:r>
            <a:r>
              <a:rPr lang="nb-NO" sz="2000" b="1" dirty="0" err="1" smtClean="0">
                <a:solidFill>
                  <a:schemeClr val="tx1"/>
                </a:solidFill>
              </a:rPr>
              <a:t>Lack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of</a:t>
            </a:r>
            <a:r>
              <a:rPr lang="nb-NO" sz="2000" b="1" dirty="0" smtClean="0">
                <a:solidFill>
                  <a:schemeClr val="tx1"/>
                </a:solidFill>
              </a:rPr>
              <a:t> </a:t>
            </a:r>
            <a:r>
              <a:rPr lang="nb-NO" sz="2000" b="1" dirty="0" err="1" smtClean="0">
                <a:solidFill>
                  <a:schemeClr val="tx1"/>
                </a:solidFill>
              </a:rPr>
              <a:t>communication</a:t>
            </a:r>
            <a:r>
              <a:rPr lang="nb-NO" sz="2000" b="1" dirty="0" smtClean="0">
                <a:solidFill>
                  <a:schemeClr val="tx1"/>
                </a:solidFill>
              </a:rPr>
              <a:t> (</a:t>
            </a:r>
            <a:r>
              <a:rPr lang="nb-NO" sz="2000" b="1" dirty="0" err="1" smtClean="0">
                <a:solidFill>
                  <a:schemeClr val="tx1"/>
                </a:solidFill>
              </a:rPr>
              <a:t>Between</a:t>
            </a:r>
            <a:r>
              <a:rPr lang="nb-NO" sz="2000" b="1" dirty="0" smtClean="0">
                <a:solidFill>
                  <a:schemeClr val="tx1"/>
                </a:solidFill>
              </a:rPr>
              <a:t> guides and in </a:t>
            </a:r>
            <a:r>
              <a:rPr lang="nb-NO" sz="2000" b="1" dirty="0" err="1" smtClean="0">
                <a:solidFill>
                  <a:schemeClr val="tx1"/>
                </a:solidFill>
              </a:rPr>
              <a:t>group</a:t>
            </a:r>
            <a:r>
              <a:rPr lang="nb-NO" sz="2000" b="1" dirty="0" smtClean="0">
                <a:solidFill>
                  <a:schemeClr val="tx1"/>
                </a:solidFill>
              </a:rPr>
              <a:t>)</a:t>
            </a:r>
            <a:endParaRPr lang="nb-N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8" y="3025422"/>
            <a:ext cx="2980266" cy="36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06" y="2393175"/>
            <a:ext cx="4678797" cy="2631823"/>
          </a:xfrm>
          <a:prstGeom prst="rect">
            <a:avLst/>
          </a:prstGeom>
        </p:spPr>
      </p:pic>
      <p:pic>
        <p:nvPicPr>
          <p:cNvPr id="11" name="Plassholder for innhold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14" y="4520830"/>
            <a:ext cx="4646789" cy="2613819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175"/>
            <a:ext cx="8806604" cy="49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440"/>
            <a:ext cx="7965440" cy="448056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-982" t="18186" r="4708" b="47198"/>
          <a:stretch/>
        </p:blipFill>
        <p:spPr>
          <a:xfrm>
            <a:off x="-167164" y="0"/>
            <a:ext cx="12407029" cy="23774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7378" y="3025422"/>
            <a:ext cx="2980266" cy="36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46311" y="3025422"/>
            <a:ext cx="3048000" cy="383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 smtClean="0"/>
          </a:p>
          <a:p>
            <a:pPr marL="285750" indent="-285750" algn="ctr">
              <a:buFontTx/>
              <a:buChar char="-"/>
            </a:pPr>
            <a:endParaRPr lang="nb-NO" dirty="0" smtClean="0"/>
          </a:p>
        </p:txBody>
      </p:sp>
      <p:sp>
        <p:nvSpPr>
          <p:cNvPr id="7" name="Rektangel 6"/>
          <p:cNvSpPr/>
          <p:nvPr/>
        </p:nvSpPr>
        <p:spPr>
          <a:xfrm>
            <a:off x="10622844" y="2912534"/>
            <a:ext cx="1332088" cy="3702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7" t="-293"/>
          <a:stretch/>
        </p:blipFill>
        <p:spPr>
          <a:xfrm rot="5400000">
            <a:off x="7478119" y="2096253"/>
            <a:ext cx="4480560" cy="50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220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K</vt:lpstr>
      <vt:lpstr>K</vt:lpstr>
      <vt:lpstr>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Erik G Kveum</dc:creator>
  <cp:lastModifiedBy>Hans Erik G Kveum</cp:lastModifiedBy>
  <cp:revision>27</cp:revision>
  <dcterms:created xsi:type="dcterms:W3CDTF">2016-11-15T10:28:00Z</dcterms:created>
  <dcterms:modified xsi:type="dcterms:W3CDTF">2016-11-18T09:43:06Z</dcterms:modified>
</cp:coreProperties>
</file>