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sldIdLst>
    <p:sldId id="256" r:id="rId7"/>
    <p:sldId id="257" r:id="rId8"/>
  </p:sldIdLst>
  <p:sldSz cx="9144000" cy="6858000" type="screen4x3"/>
  <p:notesSz cx="6742113" cy="9872663"/>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1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theme" Target="theme/theme1.xml"/><Relationship Id="rId5" Type="http://schemas.openxmlformats.org/officeDocument/2006/relationships/customXml" Target="../customXml/item5.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a:t>Klikk for å redigere tittelstil</a:t>
            </a:r>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p>
        </p:txBody>
      </p:sp>
      <p:sp>
        <p:nvSpPr>
          <p:cNvPr id="4" name="Plassholder for dato 3"/>
          <p:cNvSpPr>
            <a:spLocks noGrp="1"/>
          </p:cNvSpPr>
          <p:nvPr>
            <p:ph type="dt" sz="half" idx="10"/>
          </p:nvPr>
        </p:nvSpPr>
        <p:spPr/>
        <p:txBody>
          <a:bodyPr/>
          <a:lstStyle/>
          <a:p>
            <a:fld id="{C129F7E8-F99A-453A-BCF8-E5F0DD9AB8F8}" type="datetimeFigureOut">
              <a:rPr lang="nb-NO" smtClean="0"/>
              <a:pPr/>
              <a:t>08.01.2019</a:t>
            </a:fld>
            <a:endParaRPr lang="nb-NO" dirty="0"/>
          </a:p>
        </p:txBody>
      </p:sp>
      <p:sp>
        <p:nvSpPr>
          <p:cNvPr id="5" name="Plassholder for bunntekst 4"/>
          <p:cNvSpPr>
            <a:spLocks noGrp="1"/>
          </p:cNvSpPr>
          <p:nvPr>
            <p:ph type="ftr" sz="quarter" idx="11"/>
          </p:nvPr>
        </p:nvSpPr>
        <p:spPr/>
        <p:txBody>
          <a:bodyPr/>
          <a:lstStyle/>
          <a:p>
            <a:endParaRPr lang="nb-NO" dirty="0"/>
          </a:p>
        </p:txBody>
      </p:sp>
      <p:sp>
        <p:nvSpPr>
          <p:cNvPr id="6" name="Plassholder for lysbildenummer 5"/>
          <p:cNvSpPr>
            <a:spLocks noGrp="1"/>
          </p:cNvSpPr>
          <p:nvPr>
            <p:ph type="sldNum" sz="quarter" idx="12"/>
          </p:nvPr>
        </p:nvSpPr>
        <p:spPr/>
        <p:txBody>
          <a:bodyPr/>
          <a:lstStyle/>
          <a:p>
            <a:fld id="{593B8FFB-9960-48AD-90CB-1A564D27086C}" type="slidenum">
              <a:rPr lang="nb-NO" smtClean="0"/>
              <a:pPr/>
              <a:t>‹#›</a:t>
            </a:fld>
            <a:endParaRPr lang="nb-NO"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C129F7E8-F99A-453A-BCF8-E5F0DD9AB8F8}" type="datetimeFigureOut">
              <a:rPr lang="nb-NO" smtClean="0"/>
              <a:pPr/>
              <a:t>08.01.2019</a:t>
            </a:fld>
            <a:endParaRPr lang="nb-NO" dirty="0"/>
          </a:p>
        </p:txBody>
      </p:sp>
      <p:sp>
        <p:nvSpPr>
          <p:cNvPr id="5" name="Plassholder for bunntekst 4"/>
          <p:cNvSpPr>
            <a:spLocks noGrp="1"/>
          </p:cNvSpPr>
          <p:nvPr>
            <p:ph type="ftr" sz="quarter" idx="11"/>
          </p:nvPr>
        </p:nvSpPr>
        <p:spPr/>
        <p:txBody>
          <a:bodyPr/>
          <a:lstStyle/>
          <a:p>
            <a:endParaRPr lang="nb-NO" dirty="0"/>
          </a:p>
        </p:txBody>
      </p:sp>
      <p:sp>
        <p:nvSpPr>
          <p:cNvPr id="6" name="Plassholder for lysbildenummer 5"/>
          <p:cNvSpPr>
            <a:spLocks noGrp="1"/>
          </p:cNvSpPr>
          <p:nvPr>
            <p:ph type="sldNum" sz="quarter" idx="12"/>
          </p:nvPr>
        </p:nvSpPr>
        <p:spPr/>
        <p:txBody>
          <a:bodyPr/>
          <a:lstStyle/>
          <a:p>
            <a:fld id="{593B8FFB-9960-48AD-90CB-1A564D27086C}" type="slidenum">
              <a:rPr lang="nb-NO" smtClean="0"/>
              <a:pPr/>
              <a:t>‹#›</a:t>
            </a:fld>
            <a:endParaRPr lang="nb-NO"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C129F7E8-F99A-453A-BCF8-E5F0DD9AB8F8}" type="datetimeFigureOut">
              <a:rPr lang="nb-NO" smtClean="0"/>
              <a:pPr/>
              <a:t>08.01.2019</a:t>
            </a:fld>
            <a:endParaRPr lang="nb-NO" dirty="0"/>
          </a:p>
        </p:txBody>
      </p:sp>
      <p:sp>
        <p:nvSpPr>
          <p:cNvPr id="5" name="Plassholder for bunntekst 4"/>
          <p:cNvSpPr>
            <a:spLocks noGrp="1"/>
          </p:cNvSpPr>
          <p:nvPr>
            <p:ph type="ftr" sz="quarter" idx="11"/>
          </p:nvPr>
        </p:nvSpPr>
        <p:spPr/>
        <p:txBody>
          <a:bodyPr/>
          <a:lstStyle/>
          <a:p>
            <a:endParaRPr lang="nb-NO" dirty="0"/>
          </a:p>
        </p:txBody>
      </p:sp>
      <p:sp>
        <p:nvSpPr>
          <p:cNvPr id="6" name="Plassholder for lysbildenummer 5"/>
          <p:cNvSpPr>
            <a:spLocks noGrp="1"/>
          </p:cNvSpPr>
          <p:nvPr>
            <p:ph type="sldNum" sz="quarter" idx="12"/>
          </p:nvPr>
        </p:nvSpPr>
        <p:spPr/>
        <p:txBody>
          <a:bodyPr/>
          <a:lstStyle/>
          <a:p>
            <a:fld id="{593B8FFB-9960-48AD-90CB-1A564D27086C}" type="slidenum">
              <a:rPr lang="nb-NO" smtClean="0"/>
              <a:pPr/>
              <a:t>‹#›</a:t>
            </a:fld>
            <a:endParaRPr lang="nb-NO"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C129F7E8-F99A-453A-BCF8-E5F0DD9AB8F8}" type="datetimeFigureOut">
              <a:rPr lang="nb-NO" smtClean="0"/>
              <a:pPr/>
              <a:t>08.01.2019</a:t>
            </a:fld>
            <a:endParaRPr lang="nb-NO" dirty="0"/>
          </a:p>
        </p:txBody>
      </p:sp>
      <p:sp>
        <p:nvSpPr>
          <p:cNvPr id="5" name="Plassholder for bunntekst 4"/>
          <p:cNvSpPr>
            <a:spLocks noGrp="1"/>
          </p:cNvSpPr>
          <p:nvPr>
            <p:ph type="ftr" sz="quarter" idx="11"/>
          </p:nvPr>
        </p:nvSpPr>
        <p:spPr/>
        <p:txBody>
          <a:bodyPr/>
          <a:lstStyle/>
          <a:p>
            <a:endParaRPr lang="nb-NO" dirty="0"/>
          </a:p>
        </p:txBody>
      </p:sp>
      <p:sp>
        <p:nvSpPr>
          <p:cNvPr id="6" name="Plassholder for lysbildenummer 5"/>
          <p:cNvSpPr>
            <a:spLocks noGrp="1"/>
          </p:cNvSpPr>
          <p:nvPr>
            <p:ph type="sldNum" sz="quarter" idx="12"/>
          </p:nvPr>
        </p:nvSpPr>
        <p:spPr/>
        <p:txBody>
          <a:bodyPr/>
          <a:lstStyle/>
          <a:p>
            <a:fld id="{593B8FFB-9960-48AD-90CB-1A564D27086C}" type="slidenum">
              <a:rPr lang="nb-NO" smtClean="0"/>
              <a:pPr/>
              <a:t>‹#›</a:t>
            </a:fld>
            <a:endParaRPr lang="nb-NO"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a:t>Klikk for å redigere tittelstil</a:t>
            </a:r>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Plassholder for dato 3"/>
          <p:cNvSpPr>
            <a:spLocks noGrp="1"/>
          </p:cNvSpPr>
          <p:nvPr>
            <p:ph type="dt" sz="half" idx="10"/>
          </p:nvPr>
        </p:nvSpPr>
        <p:spPr/>
        <p:txBody>
          <a:bodyPr/>
          <a:lstStyle/>
          <a:p>
            <a:fld id="{C129F7E8-F99A-453A-BCF8-E5F0DD9AB8F8}" type="datetimeFigureOut">
              <a:rPr lang="nb-NO" smtClean="0"/>
              <a:pPr/>
              <a:t>08.01.2019</a:t>
            </a:fld>
            <a:endParaRPr lang="nb-NO" dirty="0"/>
          </a:p>
        </p:txBody>
      </p:sp>
      <p:sp>
        <p:nvSpPr>
          <p:cNvPr id="5" name="Plassholder for bunntekst 4"/>
          <p:cNvSpPr>
            <a:spLocks noGrp="1"/>
          </p:cNvSpPr>
          <p:nvPr>
            <p:ph type="ftr" sz="quarter" idx="11"/>
          </p:nvPr>
        </p:nvSpPr>
        <p:spPr/>
        <p:txBody>
          <a:bodyPr/>
          <a:lstStyle/>
          <a:p>
            <a:endParaRPr lang="nb-NO" dirty="0"/>
          </a:p>
        </p:txBody>
      </p:sp>
      <p:sp>
        <p:nvSpPr>
          <p:cNvPr id="6" name="Plassholder for lysbildenummer 5"/>
          <p:cNvSpPr>
            <a:spLocks noGrp="1"/>
          </p:cNvSpPr>
          <p:nvPr>
            <p:ph type="sldNum" sz="quarter" idx="12"/>
          </p:nvPr>
        </p:nvSpPr>
        <p:spPr/>
        <p:txBody>
          <a:bodyPr/>
          <a:lstStyle/>
          <a:p>
            <a:fld id="{593B8FFB-9960-48AD-90CB-1A564D27086C}" type="slidenum">
              <a:rPr lang="nb-NO" smtClean="0"/>
              <a:pPr/>
              <a:t>‹#›</a:t>
            </a:fld>
            <a:endParaRPr lang="nb-NO"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p:cNvSpPr>
            <a:spLocks noGrp="1"/>
          </p:cNvSpPr>
          <p:nvPr>
            <p:ph type="dt" sz="half" idx="10"/>
          </p:nvPr>
        </p:nvSpPr>
        <p:spPr/>
        <p:txBody>
          <a:bodyPr/>
          <a:lstStyle/>
          <a:p>
            <a:fld id="{C129F7E8-F99A-453A-BCF8-E5F0DD9AB8F8}" type="datetimeFigureOut">
              <a:rPr lang="nb-NO" smtClean="0"/>
              <a:pPr/>
              <a:t>08.01.2019</a:t>
            </a:fld>
            <a:endParaRPr lang="nb-NO" dirty="0"/>
          </a:p>
        </p:txBody>
      </p:sp>
      <p:sp>
        <p:nvSpPr>
          <p:cNvPr id="6" name="Plassholder for bunntekst 5"/>
          <p:cNvSpPr>
            <a:spLocks noGrp="1"/>
          </p:cNvSpPr>
          <p:nvPr>
            <p:ph type="ftr" sz="quarter" idx="11"/>
          </p:nvPr>
        </p:nvSpPr>
        <p:spPr/>
        <p:txBody>
          <a:bodyPr/>
          <a:lstStyle/>
          <a:p>
            <a:endParaRPr lang="nb-NO" dirty="0"/>
          </a:p>
        </p:txBody>
      </p:sp>
      <p:sp>
        <p:nvSpPr>
          <p:cNvPr id="7" name="Plassholder for lysbildenummer 6"/>
          <p:cNvSpPr>
            <a:spLocks noGrp="1"/>
          </p:cNvSpPr>
          <p:nvPr>
            <p:ph type="sldNum" sz="quarter" idx="12"/>
          </p:nvPr>
        </p:nvSpPr>
        <p:spPr/>
        <p:txBody>
          <a:bodyPr/>
          <a:lstStyle/>
          <a:p>
            <a:fld id="{593B8FFB-9960-48AD-90CB-1A564D27086C}" type="slidenum">
              <a:rPr lang="nb-NO" smtClean="0"/>
              <a:pPr/>
              <a:t>‹#›</a:t>
            </a:fld>
            <a:endParaRPr lang="nb-NO"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a:t>Klikk for å redigere tittelstil</a:t>
            </a:r>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p:cNvSpPr>
            <a:spLocks noGrp="1"/>
          </p:cNvSpPr>
          <p:nvPr>
            <p:ph type="dt" sz="half" idx="10"/>
          </p:nvPr>
        </p:nvSpPr>
        <p:spPr/>
        <p:txBody>
          <a:bodyPr/>
          <a:lstStyle/>
          <a:p>
            <a:fld id="{C129F7E8-F99A-453A-BCF8-E5F0DD9AB8F8}" type="datetimeFigureOut">
              <a:rPr lang="nb-NO" smtClean="0"/>
              <a:pPr/>
              <a:t>08.01.2019</a:t>
            </a:fld>
            <a:endParaRPr lang="nb-NO" dirty="0"/>
          </a:p>
        </p:txBody>
      </p:sp>
      <p:sp>
        <p:nvSpPr>
          <p:cNvPr id="8" name="Plassholder for bunntekst 7"/>
          <p:cNvSpPr>
            <a:spLocks noGrp="1"/>
          </p:cNvSpPr>
          <p:nvPr>
            <p:ph type="ftr" sz="quarter" idx="11"/>
          </p:nvPr>
        </p:nvSpPr>
        <p:spPr/>
        <p:txBody>
          <a:bodyPr/>
          <a:lstStyle/>
          <a:p>
            <a:endParaRPr lang="nb-NO" dirty="0"/>
          </a:p>
        </p:txBody>
      </p:sp>
      <p:sp>
        <p:nvSpPr>
          <p:cNvPr id="9" name="Plassholder for lysbildenummer 8"/>
          <p:cNvSpPr>
            <a:spLocks noGrp="1"/>
          </p:cNvSpPr>
          <p:nvPr>
            <p:ph type="sldNum" sz="quarter" idx="12"/>
          </p:nvPr>
        </p:nvSpPr>
        <p:spPr/>
        <p:txBody>
          <a:bodyPr/>
          <a:lstStyle/>
          <a:p>
            <a:fld id="{593B8FFB-9960-48AD-90CB-1A564D27086C}" type="slidenum">
              <a:rPr lang="nb-NO" smtClean="0"/>
              <a:pPr/>
              <a:t>‹#›</a:t>
            </a:fld>
            <a:endParaRPr lang="nb-NO"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p>
            <a:fld id="{C129F7E8-F99A-453A-BCF8-E5F0DD9AB8F8}" type="datetimeFigureOut">
              <a:rPr lang="nb-NO" smtClean="0"/>
              <a:pPr/>
              <a:t>08.01.2019</a:t>
            </a:fld>
            <a:endParaRPr lang="nb-NO" dirty="0"/>
          </a:p>
        </p:txBody>
      </p:sp>
      <p:sp>
        <p:nvSpPr>
          <p:cNvPr id="4" name="Plassholder for bunntekst 3"/>
          <p:cNvSpPr>
            <a:spLocks noGrp="1"/>
          </p:cNvSpPr>
          <p:nvPr>
            <p:ph type="ftr" sz="quarter" idx="11"/>
          </p:nvPr>
        </p:nvSpPr>
        <p:spPr/>
        <p:txBody>
          <a:bodyPr/>
          <a:lstStyle/>
          <a:p>
            <a:endParaRPr lang="nb-NO" dirty="0"/>
          </a:p>
        </p:txBody>
      </p:sp>
      <p:sp>
        <p:nvSpPr>
          <p:cNvPr id="5" name="Plassholder for lysbildenummer 4"/>
          <p:cNvSpPr>
            <a:spLocks noGrp="1"/>
          </p:cNvSpPr>
          <p:nvPr>
            <p:ph type="sldNum" sz="quarter" idx="12"/>
          </p:nvPr>
        </p:nvSpPr>
        <p:spPr/>
        <p:txBody>
          <a:bodyPr/>
          <a:lstStyle/>
          <a:p>
            <a:fld id="{593B8FFB-9960-48AD-90CB-1A564D27086C}" type="slidenum">
              <a:rPr lang="nb-NO" smtClean="0"/>
              <a:pPr/>
              <a:t>‹#›</a:t>
            </a:fld>
            <a:endParaRPr lang="nb-NO"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C129F7E8-F99A-453A-BCF8-E5F0DD9AB8F8}" type="datetimeFigureOut">
              <a:rPr lang="nb-NO" smtClean="0"/>
              <a:pPr/>
              <a:t>08.01.2019</a:t>
            </a:fld>
            <a:endParaRPr lang="nb-NO" dirty="0"/>
          </a:p>
        </p:txBody>
      </p:sp>
      <p:sp>
        <p:nvSpPr>
          <p:cNvPr id="3" name="Plassholder for bunntekst 2"/>
          <p:cNvSpPr>
            <a:spLocks noGrp="1"/>
          </p:cNvSpPr>
          <p:nvPr>
            <p:ph type="ftr" sz="quarter" idx="11"/>
          </p:nvPr>
        </p:nvSpPr>
        <p:spPr/>
        <p:txBody>
          <a:bodyPr/>
          <a:lstStyle/>
          <a:p>
            <a:endParaRPr lang="nb-NO" dirty="0"/>
          </a:p>
        </p:txBody>
      </p:sp>
      <p:sp>
        <p:nvSpPr>
          <p:cNvPr id="4" name="Plassholder for lysbildenummer 3"/>
          <p:cNvSpPr>
            <a:spLocks noGrp="1"/>
          </p:cNvSpPr>
          <p:nvPr>
            <p:ph type="sldNum" sz="quarter" idx="12"/>
          </p:nvPr>
        </p:nvSpPr>
        <p:spPr/>
        <p:txBody>
          <a:bodyPr/>
          <a:lstStyle/>
          <a:p>
            <a:fld id="{593B8FFB-9960-48AD-90CB-1A564D27086C}" type="slidenum">
              <a:rPr lang="nb-NO" smtClean="0"/>
              <a:pPr/>
              <a:t>‹#›</a:t>
            </a:fld>
            <a:endParaRPr lang="nb-NO"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a:t>Klikk for å redigere tittelstil</a:t>
            </a:r>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C129F7E8-F99A-453A-BCF8-E5F0DD9AB8F8}" type="datetimeFigureOut">
              <a:rPr lang="nb-NO" smtClean="0"/>
              <a:pPr/>
              <a:t>08.01.2019</a:t>
            </a:fld>
            <a:endParaRPr lang="nb-NO" dirty="0"/>
          </a:p>
        </p:txBody>
      </p:sp>
      <p:sp>
        <p:nvSpPr>
          <p:cNvPr id="6" name="Plassholder for bunntekst 5"/>
          <p:cNvSpPr>
            <a:spLocks noGrp="1"/>
          </p:cNvSpPr>
          <p:nvPr>
            <p:ph type="ftr" sz="quarter" idx="11"/>
          </p:nvPr>
        </p:nvSpPr>
        <p:spPr/>
        <p:txBody>
          <a:bodyPr/>
          <a:lstStyle/>
          <a:p>
            <a:endParaRPr lang="nb-NO" dirty="0"/>
          </a:p>
        </p:txBody>
      </p:sp>
      <p:sp>
        <p:nvSpPr>
          <p:cNvPr id="7" name="Plassholder for lysbildenummer 6"/>
          <p:cNvSpPr>
            <a:spLocks noGrp="1"/>
          </p:cNvSpPr>
          <p:nvPr>
            <p:ph type="sldNum" sz="quarter" idx="12"/>
          </p:nvPr>
        </p:nvSpPr>
        <p:spPr/>
        <p:txBody>
          <a:bodyPr/>
          <a:lstStyle/>
          <a:p>
            <a:fld id="{593B8FFB-9960-48AD-90CB-1A564D27086C}" type="slidenum">
              <a:rPr lang="nb-NO" smtClean="0"/>
              <a:pPr/>
              <a:t>‹#›</a:t>
            </a:fld>
            <a:endParaRPr lang="nb-NO"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dirty="0"/>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C129F7E8-F99A-453A-BCF8-E5F0DD9AB8F8}" type="datetimeFigureOut">
              <a:rPr lang="nb-NO" smtClean="0"/>
              <a:pPr/>
              <a:t>08.01.2019</a:t>
            </a:fld>
            <a:endParaRPr lang="nb-NO" dirty="0"/>
          </a:p>
        </p:txBody>
      </p:sp>
      <p:sp>
        <p:nvSpPr>
          <p:cNvPr id="6" name="Plassholder for bunntekst 5"/>
          <p:cNvSpPr>
            <a:spLocks noGrp="1"/>
          </p:cNvSpPr>
          <p:nvPr>
            <p:ph type="ftr" sz="quarter" idx="11"/>
          </p:nvPr>
        </p:nvSpPr>
        <p:spPr/>
        <p:txBody>
          <a:bodyPr/>
          <a:lstStyle/>
          <a:p>
            <a:endParaRPr lang="nb-NO" dirty="0"/>
          </a:p>
        </p:txBody>
      </p:sp>
      <p:sp>
        <p:nvSpPr>
          <p:cNvPr id="7" name="Plassholder for lysbildenummer 6"/>
          <p:cNvSpPr>
            <a:spLocks noGrp="1"/>
          </p:cNvSpPr>
          <p:nvPr>
            <p:ph type="sldNum" sz="quarter" idx="12"/>
          </p:nvPr>
        </p:nvSpPr>
        <p:spPr/>
        <p:txBody>
          <a:bodyPr/>
          <a:lstStyle/>
          <a:p>
            <a:fld id="{593B8FFB-9960-48AD-90CB-1A564D27086C}" type="slidenum">
              <a:rPr lang="nb-NO" smtClean="0"/>
              <a:pPr/>
              <a:t>‹#›</a:t>
            </a:fld>
            <a:endParaRPr lang="nb-NO"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29F7E8-F99A-453A-BCF8-E5F0DD9AB8F8}" type="datetimeFigureOut">
              <a:rPr lang="nb-NO" smtClean="0"/>
              <a:pPr/>
              <a:t>08.01.2019</a:t>
            </a:fld>
            <a:endParaRPr lang="nb-NO" dirty="0"/>
          </a:p>
        </p:txBody>
      </p:sp>
      <p:sp>
        <p:nvSpPr>
          <p:cNvPr id="5" name="Plassholder for bunn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dirty="0"/>
          </a:p>
        </p:txBody>
      </p:sp>
      <p:sp>
        <p:nvSpPr>
          <p:cNvPr id="6" name="Plassholder for lysbilde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3B8FFB-9960-48AD-90CB-1A564D27086C}" type="slidenum">
              <a:rPr lang="nb-NO" smtClean="0"/>
              <a:pPr/>
              <a:t>‹#›</a:t>
            </a:fld>
            <a:endParaRPr lang="nb-NO"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learn.didac.no/rodekors/Security/Login?ReturnUrl=/rodekors/" TargetMode="Externa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hyperlink" Target="mailto:jorunn.kornerud@redcross.no"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e 1"/>
          <p:cNvGrpSpPr/>
          <p:nvPr/>
        </p:nvGrpSpPr>
        <p:grpSpPr>
          <a:xfrm>
            <a:off x="369404" y="188528"/>
            <a:ext cx="8405192" cy="6335155"/>
            <a:chOff x="291952" y="116632"/>
            <a:chExt cx="8405192" cy="6335155"/>
          </a:xfrm>
        </p:grpSpPr>
        <p:sp>
          <p:nvSpPr>
            <p:cNvPr id="51" name="Pil opp 50"/>
            <p:cNvSpPr/>
            <p:nvPr/>
          </p:nvSpPr>
          <p:spPr>
            <a:xfrm>
              <a:off x="5064906" y="6027446"/>
              <a:ext cx="85454" cy="42434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4" name="Tittel 1"/>
            <p:cNvSpPr txBox="1">
              <a:spLocks/>
            </p:cNvSpPr>
            <p:nvPr/>
          </p:nvSpPr>
          <p:spPr>
            <a:xfrm>
              <a:off x="467544" y="116632"/>
              <a:ext cx="8229600" cy="1143000"/>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nb-NO" sz="4400" b="0" i="0" u="none" strike="noStrike" kern="1200" cap="none" spc="0" normalizeH="0" baseline="0" noProof="0" dirty="0">
                  <a:ln>
                    <a:noFill/>
                  </a:ln>
                  <a:solidFill>
                    <a:schemeClr val="tx1"/>
                  </a:solidFill>
                  <a:effectLst/>
                  <a:uLnTx/>
                  <a:uFillTx/>
                  <a:latin typeface="+mj-lt"/>
                  <a:ea typeface="+mj-ea"/>
                  <a:cs typeface="+mj-cs"/>
                </a:rPr>
                <a:t>Opplæringsplanen i Røde Kors</a:t>
              </a:r>
              <a:br>
                <a:rPr kumimoji="0" lang="nb-NO" sz="1200" b="0" i="0" u="none" strike="noStrike" kern="1200" cap="none" spc="0" normalizeH="0" baseline="0" noProof="0" dirty="0">
                  <a:ln>
                    <a:noFill/>
                  </a:ln>
                  <a:solidFill>
                    <a:schemeClr val="tx1"/>
                  </a:solidFill>
                  <a:effectLst/>
                  <a:uLnTx/>
                  <a:uFillTx/>
                  <a:latin typeface="+mj-lt"/>
                  <a:ea typeface="+mj-ea"/>
                  <a:cs typeface="+mj-cs"/>
                </a:rPr>
              </a:br>
              <a:r>
                <a:rPr kumimoji="0" lang="nb-NO" sz="1200" b="0" i="0" u="none" strike="noStrike" kern="1200" cap="none" spc="0" normalizeH="0" baseline="0" noProof="0" dirty="0">
                  <a:ln>
                    <a:noFill/>
                  </a:ln>
                  <a:solidFill>
                    <a:schemeClr val="tx1"/>
                  </a:solidFill>
                  <a:effectLst/>
                  <a:uLnTx/>
                  <a:uFillTx/>
                  <a:latin typeface="+mj-lt"/>
                  <a:ea typeface="+mj-ea"/>
                  <a:cs typeface="+mj-cs"/>
                </a:rPr>
                <a:t>Gratis til DEG! </a:t>
              </a:r>
              <a:r>
                <a:rPr kumimoji="0" lang="nb-NO" sz="800" b="0" i="1" u="none" strike="noStrike" kern="1200" cap="none" spc="0" normalizeH="0" baseline="0" noProof="0" dirty="0">
                  <a:ln>
                    <a:noFill/>
                  </a:ln>
                  <a:solidFill>
                    <a:schemeClr val="tx1"/>
                  </a:solidFill>
                  <a:effectLst/>
                  <a:uLnTx/>
                  <a:uFillTx/>
                  <a:latin typeface="+mj-lt"/>
                  <a:ea typeface="+mj-ea"/>
                  <a:cs typeface="+mj-cs"/>
                </a:rPr>
                <a:t>Vedtatte og standardiserte kurs </a:t>
              </a:r>
              <a:r>
                <a:rPr lang="nb-NO" sz="800" i="1" dirty="0">
                  <a:latin typeface="+mj-lt"/>
                  <a:ea typeface="+mj-ea"/>
                  <a:cs typeface="+mj-cs"/>
                </a:rPr>
                <a:t>i</a:t>
              </a:r>
              <a:r>
                <a:rPr kumimoji="0" lang="nb-NO" sz="800" b="0" i="1" u="none" strike="noStrike" kern="1200" cap="none" spc="0" normalizeH="0" baseline="0" noProof="0" dirty="0">
                  <a:ln>
                    <a:noFill/>
                  </a:ln>
                  <a:solidFill>
                    <a:schemeClr val="tx1"/>
                  </a:solidFill>
                  <a:effectLst/>
                  <a:uLnTx/>
                  <a:uFillTx/>
                  <a:latin typeface="+mj-lt"/>
                  <a:ea typeface="+mj-ea"/>
                  <a:cs typeface="+mj-cs"/>
                </a:rPr>
                <a:t> Røde Kors</a:t>
              </a:r>
              <a:r>
                <a:rPr kumimoji="0" lang="nb-NO" sz="800" b="0" i="1" u="none" strike="noStrike" kern="1200" cap="none" spc="0" normalizeH="0" noProof="0" dirty="0">
                  <a:ln>
                    <a:noFill/>
                  </a:ln>
                  <a:solidFill>
                    <a:schemeClr val="tx1"/>
                  </a:solidFill>
                  <a:effectLst/>
                  <a:uLnTx/>
                  <a:uFillTx/>
                  <a:latin typeface="+mj-lt"/>
                  <a:ea typeface="+mj-ea"/>
                  <a:cs typeface="+mj-cs"/>
                </a:rPr>
                <a:t> Skolen p</a:t>
              </a:r>
              <a:r>
                <a:rPr kumimoji="0" lang="nb-NO" sz="800" b="0" i="1" u="none" strike="noStrike" kern="1200" cap="none" spc="0" normalizeH="0" baseline="0" noProof="0" dirty="0">
                  <a:ln>
                    <a:noFill/>
                  </a:ln>
                  <a:solidFill>
                    <a:schemeClr val="tx1"/>
                  </a:solidFill>
                  <a:effectLst/>
                  <a:uLnTx/>
                  <a:uFillTx/>
                  <a:latin typeface="+mj-lt"/>
                  <a:ea typeface="+mj-ea"/>
                  <a:cs typeface="+mj-cs"/>
                </a:rPr>
                <a:t>r. </a:t>
              </a:r>
              <a:r>
                <a:rPr lang="nb-NO" sz="800" i="1" dirty="0">
                  <a:latin typeface="+mj-lt"/>
                  <a:ea typeface="+mj-ea"/>
                  <a:cs typeface="+mj-cs"/>
                </a:rPr>
                <a:t>okt. 2018 </a:t>
              </a:r>
              <a:r>
                <a:rPr kumimoji="0" lang="nb-NO" sz="800" b="0" i="1" u="none" strike="noStrike" kern="1200" cap="none" spc="0" normalizeH="0" baseline="0" noProof="0" dirty="0">
                  <a:ln>
                    <a:noFill/>
                  </a:ln>
                  <a:solidFill>
                    <a:schemeClr val="tx1"/>
                  </a:solidFill>
                  <a:effectLst/>
                  <a:uLnTx/>
                  <a:uFillTx/>
                  <a:latin typeface="+mj-lt"/>
                  <a:ea typeface="+mj-ea"/>
                  <a:cs typeface="+mj-cs"/>
                </a:rPr>
                <a:t>(Se også intranettet Korsveien:</a:t>
              </a:r>
              <a:r>
                <a:rPr kumimoji="0" lang="nb-NO" sz="800" b="0" i="1" u="none" strike="noStrike" kern="1200" cap="none" spc="0" normalizeH="0" noProof="0" dirty="0">
                  <a:ln>
                    <a:noFill/>
                  </a:ln>
                  <a:solidFill>
                    <a:schemeClr val="tx1"/>
                  </a:solidFill>
                  <a:effectLst/>
                  <a:uLnTx/>
                  <a:uFillTx/>
                  <a:latin typeface="+mj-lt"/>
                  <a:ea typeface="+mj-ea"/>
                  <a:cs typeface="+mj-cs"/>
                </a:rPr>
                <a:t> </a:t>
              </a:r>
              <a:r>
                <a:rPr kumimoji="0" lang="nb-NO" sz="800" b="0" i="1" u="none" strike="noStrike" kern="1200" cap="none" spc="0" normalizeH="0" baseline="0" noProof="0" dirty="0">
                  <a:ln>
                    <a:noFill/>
                  </a:ln>
                  <a:solidFill>
                    <a:schemeClr val="tx1"/>
                  </a:solidFill>
                  <a:effectLst/>
                  <a:uLnTx/>
                  <a:uFillTx/>
                  <a:latin typeface="+mj-lt"/>
                  <a:ea typeface="+mj-ea"/>
                  <a:cs typeface="+mj-cs"/>
                </a:rPr>
                <a:t>Tjenester/Kurs og opplæring)</a:t>
              </a:r>
            </a:p>
          </p:txBody>
        </p:sp>
        <p:grpSp>
          <p:nvGrpSpPr>
            <p:cNvPr id="5" name="Gruppe 4"/>
            <p:cNvGrpSpPr/>
            <p:nvPr/>
          </p:nvGrpSpPr>
          <p:grpSpPr>
            <a:xfrm>
              <a:off x="291952" y="1319138"/>
              <a:ext cx="7905327" cy="4707158"/>
              <a:chOff x="281608" y="1477144"/>
              <a:chExt cx="7905327" cy="4707158"/>
            </a:xfrm>
          </p:grpSpPr>
          <p:grpSp>
            <p:nvGrpSpPr>
              <p:cNvPr id="6" name="Gruppe 118"/>
              <p:cNvGrpSpPr/>
              <p:nvPr/>
            </p:nvGrpSpPr>
            <p:grpSpPr>
              <a:xfrm>
                <a:off x="313184" y="5013175"/>
                <a:ext cx="7859216" cy="1171127"/>
                <a:chOff x="-118864" y="5013175"/>
                <a:chExt cx="7859216" cy="1171127"/>
              </a:xfrm>
            </p:grpSpPr>
            <p:sp>
              <p:nvSpPr>
                <p:cNvPr id="40" name="Rectangle 24"/>
                <p:cNvSpPr>
                  <a:spLocks noChangeArrowheads="1"/>
                </p:cNvSpPr>
                <p:nvPr/>
              </p:nvSpPr>
              <p:spPr bwMode="auto">
                <a:xfrm>
                  <a:off x="1388368" y="5013175"/>
                  <a:ext cx="6351984" cy="1171127"/>
                </a:xfrm>
                <a:prstGeom prst="rect">
                  <a:avLst/>
                </a:prstGeom>
                <a:solidFill>
                  <a:srgbClr val="AEB9C5"/>
                </a:solidFill>
                <a:ln w="3175">
                  <a:noFill/>
                  <a:miter lim="800000"/>
                  <a:headEnd/>
                  <a:tailEnd/>
                </a:ln>
              </p:spPr>
              <p:txBody>
                <a:bodyPr wrap="none" anchor="ctr"/>
                <a:lstStyle/>
                <a:p>
                  <a:endParaRPr lang="nb-NO" dirty="0">
                    <a:latin typeface="XMyriad" pitchFamily="2" charset="0"/>
                  </a:endParaRPr>
                </a:p>
              </p:txBody>
            </p:sp>
            <p:sp>
              <p:nvSpPr>
                <p:cNvPr id="41" name="Text Placeholder 3"/>
                <p:cNvSpPr>
                  <a:spLocks/>
                </p:cNvSpPr>
                <p:nvPr/>
              </p:nvSpPr>
              <p:spPr bwMode="auto">
                <a:xfrm>
                  <a:off x="1518892" y="5090208"/>
                  <a:ext cx="2952328" cy="365495"/>
                </a:xfrm>
                <a:prstGeom prst="rect">
                  <a:avLst/>
                </a:prstGeom>
                <a:ln>
                  <a:solidFill>
                    <a:schemeClr val="tx1"/>
                  </a:solidFill>
                  <a:headEnd/>
                  <a:tailEnd/>
                </a:ln>
              </p:spPr>
              <p:style>
                <a:lnRef idx="1">
                  <a:schemeClr val="accent1"/>
                </a:lnRef>
                <a:fillRef idx="2">
                  <a:schemeClr val="accent1"/>
                </a:fillRef>
                <a:effectRef idx="1">
                  <a:schemeClr val="accent1"/>
                </a:effectRef>
                <a:fontRef idx="minor">
                  <a:schemeClr val="dk1"/>
                </a:fontRef>
              </p:style>
              <p:txBody>
                <a:bodyPr anchor="ctr" anchorCtr="0"/>
                <a:lstStyle/>
                <a:p>
                  <a:pPr algn="ctr" eaLnBrk="1" hangingPunct="1">
                    <a:spcBef>
                      <a:spcPct val="20000"/>
                    </a:spcBef>
                  </a:pPr>
                  <a:r>
                    <a:rPr lang="nb-NO" sz="1100" b="1" dirty="0">
                      <a:latin typeface="XMyriad" pitchFamily="2" charset="0"/>
                    </a:rPr>
                    <a:t>Norsk Grunnkurs Førstehjelp (NGF, 6 t) </a:t>
                  </a:r>
                </a:p>
              </p:txBody>
            </p:sp>
            <p:sp>
              <p:nvSpPr>
                <p:cNvPr id="42" name="Text Placeholder 3"/>
                <p:cNvSpPr>
                  <a:spLocks/>
                </p:cNvSpPr>
                <p:nvPr/>
              </p:nvSpPr>
              <p:spPr bwMode="auto">
                <a:xfrm>
                  <a:off x="1470864" y="5511420"/>
                  <a:ext cx="6192688" cy="542801"/>
                </a:xfrm>
                <a:prstGeom prst="rect">
                  <a:avLst/>
                </a:prstGeom>
                <a:ln>
                  <a:solidFill>
                    <a:schemeClr val="tx1"/>
                  </a:solidFill>
                  <a:headEnd/>
                  <a:tailEnd/>
                </a:ln>
              </p:spPr>
              <p:style>
                <a:lnRef idx="1">
                  <a:schemeClr val="accent1"/>
                </a:lnRef>
                <a:fillRef idx="2">
                  <a:schemeClr val="accent1"/>
                </a:fillRef>
                <a:effectRef idx="1">
                  <a:schemeClr val="accent1"/>
                </a:effectRef>
                <a:fontRef idx="minor">
                  <a:schemeClr val="dk1"/>
                </a:fontRef>
              </p:style>
              <p:txBody>
                <a:bodyPr anchor="ctr" anchorCtr="0"/>
                <a:lstStyle/>
                <a:p>
                  <a:pPr algn="ctr">
                    <a:spcBef>
                      <a:spcPct val="20000"/>
                    </a:spcBef>
                  </a:pPr>
                  <a:endParaRPr lang="nb-NO" sz="1200" b="1" dirty="0">
                    <a:latin typeface="XMyriad" pitchFamily="2" charset="0"/>
                  </a:endParaRPr>
                </a:p>
                <a:p>
                  <a:pPr algn="ctr">
                    <a:spcBef>
                      <a:spcPct val="20000"/>
                    </a:spcBef>
                  </a:pPr>
                  <a:endParaRPr lang="nb-NO" sz="1200" b="1" dirty="0">
                    <a:latin typeface="XMyriad" pitchFamily="2" charset="0"/>
                  </a:endParaRPr>
                </a:p>
                <a:p>
                  <a:pPr algn="ctr">
                    <a:spcBef>
                      <a:spcPct val="20000"/>
                    </a:spcBef>
                  </a:pPr>
                  <a:endParaRPr lang="nb-NO" sz="1200" b="1" dirty="0">
                    <a:latin typeface="XMyriad" pitchFamily="2" charset="0"/>
                  </a:endParaRPr>
                </a:p>
                <a:p>
                  <a:pPr algn="ctr">
                    <a:spcBef>
                      <a:spcPct val="20000"/>
                    </a:spcBef>
                  </a:pPr>
                  <a:r>
                    <a:rPr lang="nb-NO" sz="1200" b="1" dirty="0">
                      <a:latin typeface="XMyriad" pitchFamily="2" charset="0"/>
                    </a:rPr>
                    <a:t>Introduksjon til Røde Kors (3 t) ELLER som e-læring (1 t) via  </a:t>
                  </a:r>
                </a:p>
                <a:p>
                  <a:pPr algn="ctr">
                    <a:spcBef>
                      <a:spcPct val="20000"/>
                    </a:spcBef>
                  </a:pPr>
                  <a:r>
                    <a:rPr lang="nb-NO" sz="1200" b="1" dirty="0">
                      <a:latin typeface="XMyriad" pitchFamily="2" charset="0"/>
                      <a:hlinkClick r:id="rId2"/>
                    </a:rPr>
                    <a:t>https://learn.didac.no/rodekors/Security/Login?ReturnUrl=%2Frodekors%2F</a:t>
                  </a:r>
                  <a:endParaRPr lang="nb-NO" sz="1200" b="1" dirty="0">
                    <a:latin typeface="XMyriad" pitchFamily="2" charset="0"/>
                  </a:endParaRPr>
                </a:p>
                <a:p>
                  <a:pPr algn="ctr">
                    <a:spcBef>
                      <a:spcPct val="20000"/>
                    </a:spcBef>
                  </a:pPr>
                  <a:endParaRPr lang="nb-NO" sz="1200" b="1" dirty="0">
                    <a:latin typeface="XMyriad" pitchFamily="2" charset="0"/>
                  </a:endParaRPr>
                </a:p>
                <a:p>
                  <a:pPr algn="ctr">
                    <a:spcBef>
                      <a:spcPct val="20000"/>
                    </a:spcBef>
                  </a:pPr>
                  <a:r>
                    <a:rPr lang="nb-NO" sz="1200" b="1" dirty="0">
                      <a:latin typeface="XMyriad" pitchFamily="2" charset="0"/>
                    </a:rPr>
                    <a:t>  </a:t>
                  </a:r>
                </a:p>
                <a:p>
                  <a:pPr algn="ctr">
                    <a:spcBef>
                      <a:spcPct val="20000"/>
                    </a:spcBef>
                  </a:pPr>
                  <a:endParaRPr lang="nb-NO" sz="1200" b="1" dirty="0">
                    <a:latin typeface="XMyriad" pitchFamily="2" charset="0"/>
                  </a:endParaRPr>
                </a:p>
              </p:txBody>
            </p:sp>
            <p:sp>
              <p:nvSpPr>
                <p:cNvPr id="43" name="Text Placeholder 3"/>
                <p:cNvSpPr>
                  <a:spLocks/>
                </p:cNvSpPr>
                <p:nvPr/>
              </p:nvSpPr>
              <p:spPr bwMode="auto">
                <a:xfrm>
                  <a:off x="4788024" y="5090208"/>
                  <a:ext cx="2875528" cy="361215"/>
                </a:xfrm>
                <a:prstGeom prst="rect">
                  <a:avLst/>
                </a:prstGeom>
                <a:ln>
                  <a:solidFill>
                    <a:schemeClr val="tx1"/>
                  </a:solidFill>
                  <a:prstDash val="solid"/>
                  <a:headEnd/>
                  <a:tailEnd/>
                </a:ln>
              </p:spPr>
              <p:style>
                <a:lnRef idx="1">
                  <a:schemeClr val="accent1"/>
                </a:lnRef>
                <a:fillRef idx="2">
                  <a:schemeClr val="accent1"/>
                </a:fillRef>
                <a:effectRef idx="1">
                  <a:schemeClr val="accent1"/>
                </a:effectRef>
                <a:fontRef idx="minor">
                  <a:schemeClr val="dk1"/>
                </a:fontRef>
              </p:style>
              <p:txBody>
                <a:bodyPr anchor="ctr" anchorCtr="0"/>
                <a:lstStyle/>
                <a:p>
                  <a:pPr algn="ctr" eaLnBrk="1" hangingPunct="1">
                    <a:spcBef>
                      <a:spcPct val="20000"/>
                    </a:spcBef>
                  </a:pPr>
                  <a:r>
                    <a:rPr lang="nb-NO" sz="1100" b="1" dirty="0">
                      <a:latin typeface="XMyriad" pitchFamily="2" charset="0"/>
                    </a:rPr>
                    <a:t>Grunnkurs  psykososial førstehjelp (GPF, 3 t)</a:t>
                  </a:r>
                </a:p>
              </p:txBody>
            </p:sp>
            <p:cxnSp>
              <p:nvCxnSpPr>
                <p:cNvPr id="44" name="Rett linje 43"/>
                <p:cNvCxnSpPr/>
                <p:nvPr/>
              </p:nvCxnSpPr>
              <p:spPr bwMode="auto">
                <a:xfrm rot="10800000">
                  <a:off x="1272146" y="5085928"/>
                  <a:ext cx="216024" cy="0"/>
                </a:xfrm>
                <a:prstGeom prst="line">
                  <a:avLst/>
                </a:prstGeom>
                <a:ln w="19050">
                  <a:solidFill>
                    <a:schemeClr val="tx1"/>
                  </a:solidFill>
                  <a:headEnd type="none" w="med" len="med"/>
                  <a:tailEnd type="none" w="med" len="med"/>
                </a:ln>
              </p:spPr>
              <p:style>
                <a:lnRef idx="1">
                  <a:schemeClr val="accent1"/>
                </a:lnRef>
                <a:fillRef idx="2">
                  <a:schemeClr val="accent1"/>
                </a:fillRef>
                <a:effectRef idx="1">
                  <a:schemeClr val="accent1"/>
                </a:effectRef>
                <a:fontRef idx="minor">
                  <a:schemeClr val="dk1"/>
                </a:fontRef>
              </p:style>
            </p:cxnSp>
            <p:cxnSp>
              <p:nvCxnSpPr>
                <p:cNvPr id="45" name="Rett linje 44"/>
                <p:cNvCxnSpPr>
                  <a:cxnSpLocks/>
                </p:cNvCxnSpPr>
                <p:nvPr/>
              </p:nvCxnSpPr>
              <p:spPr bwMode="auto">
                <a:xfrm>
                  <a:off x="1278430" y="5090208"/>
                  <a:ext cx="17728" cy="1000473"/>
                </a:xfrm>
                <a:prstGeom prst="line">
                  <a:avLst/>
                </a:prstGeom>
                <a:ln w="19050">
                  <a:solidFill>
                    <a:schemeClr val="tx1"/>
                  </a:solidFill>
                  <a:headEnd type="none" w="med" len="med"/>
                  <a:tailEnd type="none" w="med" len="med"/>
                </a:ln>
              </p:spPr>
              <p:style>
                <a:lnRef idx="1">
                  <a:schemeClr val="accent1"/>
                </a:lnRef>
                <a:fillRef idx="2">
                  <a:schemeClr val="accent1"/>
                </a:fillRef>
                <a:effectRef idx="1">
                  <a:schemeClr val="accent1"/>
                </a:effectRef>
                <a:fontRef idx="minor">
                  <a:schemeClr val="dk1"/>
                </a:fontRef>
              </p:style>
            </p:cxnSp>
            <p:cxnSp>
              <p:nvCxnSpPr>
                <p:cNvPr id="46" name="Rett linje 45"/>
                <p:cNvCxnSpPr/>
                <p:nvPr/>
              </p:nvCxnSpPr>
              <p:spPr bwMode="auto">
                <a:xfrm rot="10800000">
                  <a:off x="1272146" y="6090681"/>
                  <a:ext cx="216024" cy="0"/>
                </a:xfrm>
                <a:prstGeom prst="line">
                  <a:avLst/>
                </a:prstGeom>
                <a:ln w="19050">
                  <a:solidFill>
                    <a:schemeClr val="tx1"/>
                  </a:solidFill>
                  <a:headEnd type="none" w="med" len="med"/>
                  <a:tailEnd type="none" w="med" len="med"/>
                </a:ln>
              </p:spPr>
              <p:style>
                <a:lnRef idx="1">
                  <a:schemeClr val="accent1"/>
                </a:lnRef>
                <a:fillRef idx="2">
                  <a:schemeClr val="accent1"/>
                </a:fillRef>
                <a:effectRef idx="1">
                  <a:schemeClr val="accent1"/>
                </a:effectRef>
                <a:fontRef idx="minor">
                  <a:schemeClr val="dk1"/>
                </a:fontRef>
              </p:style>
            </p:cxnSp>
            <p:sp>
              <p:nvSpPr>
                <p:cNvPr id="47" name="TekstSylinder 46"/>
                <p:cNvSpPr txBox="1"/>
                <p:nvPr/>
              </p:nvSpPr>
              <p:spPr>
                <a:xfrm>
                  <a:off x="-118864" y="5343019"/>
                  <a:ext cx="1234480" cy="523220"/>
                </a:xfrm>
                <a:prstGeom prst="rect">
                  <a:avLst/>
                </a:prstGeom>
                <a:noFill/>
              </p:spPr>
              <p:txBody>
                <a:bodyPr wrap="square" rtlCol="0">
                  <a:spAutoFit/>
                </a:bodyPr>
                <a:lstStyle/>
                <a:p>
                  <a:r>
                    <a:rPr lang="nb-NO" sz="1200" dirty="0">
                      <a:latin typeface="XMyriad Fet" pitchFamily="2" charset="0"/>
                    </a:rPr>
                    <a:t>GRUNNMODUL</a:t>
                  </a:r>
                </a:p>
                <a:p>
                  <a:r>
                    <a:rPr lang="nb-NO" sz="800" dirty="0">
                      <a:latin typeface="XMyriad" panose="02000603050000020004" pitchFamily="2" charset="0"/>
                    </a:rPr>
                    <a:t>(alle frivillige og ansatte gjennomfører dette)</a:t>
                  </a:r>
                </a:p>
              </p:txBody>
            </p:sp>
          </p:grpSp>
          <p:grpSp>
            <p:nvGrpSpPr>
              <p:cNvPr id="7" name="Gruppe 116"/>
              <p:cNvGrpSpPr/>
              <p:nvPr/>
            </p:nvGrpSpPr>
            <p:grpSpPr>
              <a:xfrm>
                <a:off x="281608" y="2712715"/>
                <a:ext cx="7890792" cy="2026419"/>
                <a:chOff x="-171400" y="2712715"/>
                <a:chExt cx="7890792" cy="2026419"/>
              </a:xfrm>
            </p:grpSpPr>
            <p:sp>
              <p:nvSpPr>
                <p:cNvPr id="22" name="Rectangle 24"/>
                <p:cNvSpPr>
                  <a:spLocks noChangeArrowheads="1"/>
                </p:cNvSpPr>
                <p:nvPr/>
              </p:nvSpPr>
              <p:spPr bwMode="auto">
                <a:xfrm>
                  <a:off x="1359198" y="2712715"/>
                  <a:ext cx="6360194" cy="2026419"/>
                </a:xfrm>
                <a:prstGeom prst="rect">
                  <a:avLst/>
                </a:prstGeom>
                <a:solidFill>
                  <a:srgbClr val="AEB9C5"/>
                </a:solidFill>
                <a:ln w="3175">
                  <a:noFill/>
                  <a:miter lim="800000"/>
                  <a:headEnd/>
                  <a:tailEnd/>
                </a:ln>
              </p:spPr>
              <p:txBody>
                <a:bodyPr wrap="none" anchor="ctr"/>
                <a:lstStyle/>
                <a:p>
                  <a:endParaRPr lang="nb-NO" dirty="0">
                    <a:latin typeface="XMyriad" pitchFamily="2" charset="0"/>
                  </a:endParaRPr>
                </a:p>
              </p:txBody>
            </p:sp>
            <p:sp>
              <p:nvSpPr>
                <p:cNvPr id="23" name="Rectangle 10"/>
                <p:cNvSpPr>
                  <a:spLocks noChangeArrowheads="1"/>
                </p:cNvSpPr>
                <p:nvPr/>
              </p:nvSpPr>
              <p:spPr bwMode="auto">
                <a:xfrm>
                  <a:off x="1889702" y="2856731"/>
                  <a:ext cx="1287996" cy="910295"/>
                </a:xfrm>
                <a:prstGeom prst="rect">
                  <a:avLst/>
                </a:prstGeom>
                <a:solidFill>
                  <a:srgbClr val="FF0000"/>
                </a:solidFill>
                <a:ln w="3175">
                  <a:noFill/>
                  <a:miter lim="800000"/>
                  <a:headEnd/>
                  <a:tailEnd/>
                </a:ln>
              </p:spPr>
              <p:txBody>
                <a:bodyPr wrap="none" anchor="ctr"/>
                <a:lstStyle/>
                <a:p>
                  <a:endParaRPr lang="nb-NO" dirty="0">
                    <a:latin typeface="XMyriad" pitchFamily="2" charset="0"/>
                  </a:endParaRPr>
                </a:p>
              </p:txBody>
            </p:sp>
            <p:sp>
              <p:nvSpPr>
                <p:cNvPr id="24" name="Rectangle 11"/>
                <p:cNvSpPr>
                  <a:spLocks noChangeArrowheads="1"/>
                </p:cNvSpPr>
                <p:nvPr/>
              </p:nvSpPr>
              <p:spPr bwMode="auto">
                <a:xfrm>
                  <a:off x="1889702" y="3897680"/>
                  <a:ext cx="1287996" cy="683449"/>
                </a:xfrm>
                <a:prstGeom prst="rect">
                  <a:avLst/>
                </a:prstGeom>
                <a:solidFill>
                  <a:srgbClr val="FF0000"/>
                </a:solidFill>
                <a:ln w="3175">
                  <a:noFill/>
                  <a:miter lim="800000"/>
                  <a:headEnd/>
                  <a:tailEnd/>
                </a:ln>
              </p:spPr>
              <p:txBody>
                <a:bodyPr wrap="none" anchor="ctr"/>
                <a:lstStyle/>
                <a:p>
                  <a:endParaRPr lang="nb-NO" dirty="0">
                    <a:latin typeface="XMyriad" pitchFamily="2" charset="0"/>
                  </a:endParaRPr>
                </a:p>
              </p:txBody>
            </p:sp>
            <p:sp>
              <p:nvSpPr>
                <p:cNvPr id="26" name="Rectangle 13"/>
                <p:cNvSpPr>
                  <a:spLocks noChangeArrowheads="1"/>
                </p:cNvSpPr>
                <p:nvPr/>
              </p:nvSpPr>
              <p:spPr bwMode="auto">
                <a:xfrm>
                  <a:off x="6101269" y="3923724"/>
                  <a:ext cx="1341983" cy="683449"/>
                </a:xfrm>
                <a:prstGeom prst="rect">
                  <a:avLst/>
                </a:prstGeom>
                <a:solidFill>
                  <a:srgbClr val="FFC000"/>
                </a:solidFill>
                <a:ln w="3175">
                  <a:noFill/>
                  <a:miter lim="800000"/>
                  <a:headEnd/>
                  <a:tailEnd/>
                </a:ln>
              </p:spPr>
              <p:txBody>
                <a:bodyPr wrap="none" anchor="ctr"/>
                <a:lstStyle/>
                <a:p>
                  <a:endParaRPr lang="nb-NO" dirty="0">
                    <a:latin typeface="XMyriad" pitchFamily="2" charset="0"/>
                  </a:endParaRPr>
                </a:p>
              </p:txBody>
            </p:sp>
            <p:sp>
              <p:nvSpPr>
                <p:cNvPr id="27" name="Rectangle 14"/>
                <p:cNvSpPr>
                  <a:spLocks noChangeArrowheads="1"/>
                </p:cNvSpPr>
                <p:nvPr/>
              </p:nvSpPr>
              <p:spPr bwMode="auto">
                <a:xfrm>
                  <a:off x="4015840" y="3628761"/>
                  <a:ext cx="1501392" cy="1021223"/>
                </a:xfrm>
                <a:prstGeom prst="rect">
                  <a:avLst/>
                </a:prstGeom>
                <a:solidFill>
                  <a:srgbClr val="92D050"/>
                </a:solidFill>
                <a:ln w="3175">
                  <a:noFill/>
                  <a:miter lim="800000"/>
                  <a:headEnd/>
                  <a:tailEnd/>
                </a:ln>
              </p:spPr>
              <p:txBody>
                <a:bodyPr wrap="none" anchor="ctr"/>
                <a:lstStyle/>
                <a:p>
                  <a:endParaRPr lang="nb-NO" dirty="0">
                    <a:latin typeface="XMyriad" pitchFamily="2" charset="0"/>
                  </a:endParaRPr>
                </a:p>
              </p:txBody>
            </p:sp>
            <p:sp>
              <p:nvSpPr>
                <p:cNvPr id="28" name="Rectangle 15"/>
                <p:cNvSpPr>
                  <a:spLocks noChangeArrowheads="1"/>
                </p:cNvSpPr>
                <p:nvPr/>
              </p:nvSpPr>
              <p:spPr bwMode="auto">
                <a:xfrm>
                  <a:off x="4117454" y="2856731"/>
                  <a:ext cx="1219200" cy="648072"/>
                </a:xfrm>
                <a:prstGeom prst="rect">
                  <a:avLst/>
                </a:prstGeom>
                <a:solidFill>
                  <a:srgbClr val="92D050"/>
                </a:solidFill>
                <a:ln w="3175">
                  <a:noFill/>
                  <a:miter lim="800000"/>
                  <a:headEnd/>
                  <a:tailEnd/>
                </a:ln>
              </p:spPr>
              <p:txBody>
                <a:bodyPr wrap="none" anchor="ctr"/>
                <a:lstStyle/>
                <a:p>
                  <a:endParaRPr lang="nb-NO" dirty="0">
                    <a:latin typeface="XMyriad" pitchFamily="2" charset="0"/>
                  </a:endParaRPr>
                </a:p>
              </p:txBody>
            </p:sp>
            <p:sp>
              <p:nvSpPr>
                <p:cNvPr id="31" name="Text Placeholder 3"/>
                <p:cNvSpPr>
                  <a:spLocks/>
                </p:cNvSpPr>
                <p:nvPr/>
              </p:nvSpPr>
              <p:spPr bwMode="auto">
                <a:xfrm>
                  <a:off x="-171400" y="3370982"/>
                  <a:ext cx="1394520" cy="936104"/>
                </a:xfrm>
                <a:prstGeom prst="rect">
                  <a:avLst/>
                </a:prstGeom>
                <a:noFill/>
                <a:ln w="9525">
                  <a:noFill/>
                  <a:miter lim="800000"/>
                  <a:headEnd/>
                  <a:tailEnd/>
                </a:ln>
              </p:spPr>
              <p:txBody>
                <a:bodyPr/>
                <a:lstStyle/>
                <a:p>
                  <a:pPr eaLnBrk="1" hangingPunct="1">
                    <a:spcBef>
                      <a:spcPct val="20000"/>
                    </a:spcBef>
                  </a:pPr>
                  <a:r>
                    <a:rPr lang="nb-NO" sz="1200" dirty="0">
                      <a:latin typeface="XMyriad Fet" pitchFamily="2" charset="0"/>
                    </a:rPr>
                    <a:t>HOVEDMODULER</a:t>
                  </a:r>
                </a:p>
                <a:p>
                  <a:pPr eaLnBrk="1" hangingPunct="1">
                    <a:spcBef>
                      <a:spcPct val="20000"/>
                    </a:spcBef>
                  </a:pPr>
                  <a:r>
                    <a:rPr lang="nb-NO" sz="800" dirty="0">
                      <a:latin typeface="XMyriad" panose="02000603050000020004" pitchFamily="2" charset="0"/>
                    </a:rPr>
                    <a:t>(man gjennomfører rele-</a:t>
                  </a:r>
                </a:p>
                <a:p>
                  <a:pPr eaLnBrk="1" hangingPunct="1">
                    <a:spcBef>
                      <a:spcPct val="20000"/>
                    </a:spcBef>
                  </a:pPr>
                  <a:r>
                    <a:rPr lang="nb-NO" sz="800" dirty="0">
                      <a:latin typeface="XMyriad" panose="02000603050000020004" pitchFamily="2" charset="0"/>
                    </a:rPr>
                    <a:t>vant opplæring for sin aktivitet. Snakk med din nærmeste leder)</a:t>
                  </a:r>
                </a:p>
              </p:txBody>
            </p:sp>
            <p:sp>
              <p:nvSpPr>
                <p:cNvPr id="32" name="Text Placeholder 3"/>
                <p:cNvSpPr>
                  <a:spLocks/>
                </p:cNvSpPr>
                <p:nvPr/>
              </p:nvSpPr>
              <p:spPr bwMode="auto">
                <a:xfrm>
                  <a:off x="1835206" y="2856731"/>
                  <a:ext cx="1273696" cy="910295"/>
                </a:xfrm>
                <a:prstGeom prst="rect">
                  <a:avLst/>
                </a:prstGeom>
                <a:noFill/>
                <a:ln w="9525">
                  <a:noFill/>
                  <a:miter lim="800000"/>
                  <a:headEnd/>
                  <a:tailEnd/>
                </a:ln>
              </p:spPr>
              <p:txBody>
                <a:bodyPr/>
                <a:lstStyle/>
                <a:p>
                  <a:pPr algn="ctr" eaLnBrk="1" hangingPunct="1">
                    <a:spcBef>
                      <a:spcPct val="20000"/>
                    </a:spcBef>
                  </a:pPr>
                  <a:r>
                    <a:rPr lang="nb-NO" sz="1050" b="1" dirty="0">
                      <a:latin typeface="XMyriad" pitchFamily="2" charset="0"/>
                    </a:rPr>
                    <a:t>Hjelpekorps</a:t>
                  </a:r>
                  <a:endParaRPr lang="nb-NO" sz="1050" dirty="0">
                    <a:latin typeface="XMyriad" pitchFamily="2" charset="0"/>
                  </a:endParaRPr>
                </a:p>
                <a:p>
                  <a:pPr algn="ctr" eaLnBrk="1" hangingPunct="1">
                    <a:spcBef>
                      <a:spcPct val="20000"/>
                    </a:spcBef>
                  </a:pPr>
                  <a:r>
                    <a:rPr lang="nb-NO" sz="1000" dirty="0">
                      <a:latin typeface="XMyriad" pitchFamily="2" charset="0"/>
                    </a:rPr>
                    <a:t>Fagkurs/videre-gående kurs</a:t>
                  </a:r>
                </a:p>
                <a:p>
                  <a:pPr algn="ctr" eaLnBrk="1" hangingPunct="1">
                    <a:spcBef>
                      <a:spcPct val="20000"/>
                    </a:spcBef>
                  </a:pPr>
                  <a:endParaRPr lang="nb-NO" sz="1200" dirty="0">
                    <a:latin typeface="XMyriad" pitchFamily="2" charset="0"/>
                  </a:endParaRPr>
                </a:p>
                <a:p>
                  <a:pPr algn="ctr" eaLnBrk="1" hangingPunct="1">
                    <a:spcBef>
                      <a:spcPct val="20000"/>
                    </a:spcBef>
                  </a:pPr>
                  <a:endParaRPr lang="nb-NO" sz="1200" dirty="0">
                    <a:latin typeface="XMyriad" pitchFamily="2" charset="0"/>
                  </a:endParaRPr>
                </a:p>
              </p:txBody>
            </p:sp>
            <p:sp>
              <p:nvSpPr>
                <p:cNvPr id="33" name="Text Placeholder 3"/>
                <p:cNvSpPr>
                  <a:spLocks/>
                </p:cNvSpPr>
                <p:nvPr/>
              </p:nvSpPr>
              <p:spPr bwMode="auto">
                <a:xfrm>
                  <a:off x="3917182" y="3588366"/>
                  <a:ext cx="1698708" cy="1023470"/>
                </a:xfrm>
                <a:prstGeom prst="rect">
                  <a:avLst/>
                </a:prstGeom>
                <a:noFill/>
                <a:ln w="9525">
                  <a:noFill/>
                  <a:miter lim="800000"/>
                  <a:headEnd/>
                  <a:tailEnd/>
                </a:ln>
              </p:spPr>
              <p:txBody>
                <a:bodyPr/>
                <a:lstStyle/>
                <a:p>
                  <a:pPr algn="ctr" eaLnBrk="1" hangingPunct="1">
                    <a:spcBef>
                      <a:spcPct val="20000"/>
                    </a:spcBef>
                  </a:pPr>
                  <a:r>
                    <a:rPr lang="nb-NO" sz="1000" u="sng" dirty="0">
                      <a:latin typeface="XMyriad" pitchFamily="2" charset="0"/>
                    </a:rPr>
                    <a:t>Temakurs for valgt aktivitet</a:t>
                  </a:r>
                  <a:r>
                    <a:rPr lang="nb-NO" sz="800" dirty="0">
                      <a:latin typeface="XMyriad" pitchFamily="2" charset="0"/>
                    </a:rPr>
                    <a:t>;</a:t>
                  </a:r>
                </a:p>
                <a:p>
                  <a:pPr algn="ctr" eaLnBrk="1" hangingPunct="1">
                    <a:spcBef>
                      <a:spcPct val="20000"/>
                    </a:spcBef>
                  </a:pPr>
                  <a:r>
                    <a:rPr lang="nb-NO" sz="800" dirty="0">
                      <a:latin typeface="XMyriad" pitchFamily="2" charset="0"/>
                    </a:rPr>
                    <a:t>Migrasjon (3 t) </a:t>
                  </a:r>
                </a:p>
                <a:p>
                  <a:pPr algn="ctr" eaLnBrk="1" hangingPunct="1">
                    <a:spcBef>
                      <a:spcPct val="20000"/>
                    </a:spcBef>
                  </a:pPr>
                  <a:r>
                    <a:rPr lang="nb-NO" sz="800" dirty="0">
                      <a:latin typeface="XMyriad" pitchFamily="2" charset="0"/>
                    </a:rPr>
                    <a:t>Besøkstjeneste (3 t)</a:t>
                  </a:r>
                </a:p>
                <a:p>
                  <a:pPr algn="ctr" eaLnBrk="1" hangingPunct="1">
                    <a:spcBef>
                      <a:spcPct val="20000"/>
                    </a:spcBef>
                  </a:pPr>
                  <a:r>
                    <a:rPr lang="nb-NO" sz="800" dirty="0">
                      <a:latin typeface="XMyriad" pitchFamily="2" charset="0"/>
                    </a:rPr>
                    <a:t>Oppvekst (6 t)</a:t>
                  </a:r>
                </a:p>
                <a:p>
                  <a:pPr algn="ctr" eaLnBrk="1" hangingPunct="1">
                    <a:spcBef>
                      <a:spcPct val="20000"/>
                    </a:spcBef>
                  </a:pPr>
                  <a:r>
                    <a:rPr lang="nb-NO" sz="800" dirty="0">
                      <a:latin typeface="XMyriad" pitchFamily="2" charset="0"/>
                    </a:rPr>
                    <a:t>Leksehjelp (3 t)</a:t>
                  </a:r>
                </a:p>
                <a:p>
                  <a:pPr algn="ctr" eaLnBrk="1" hangingPunct="1">
                    <a:spcBef>
                      <a:spcPct val="20000"/>
                    </a:spcBef>
                  </a:pPr>
                  <a:r>
                    <a:rPr lang="nb-NO" sz="800" dirty="0">
                      <a:latin typeface="XMyriad" pitchFamily="2" charset="0"/>
                    </a:rPr>
                    <a:t>Visitor (6 t)</a:t>
                  </a:r>
                </a:p>
                <a:p>
                  <a:pPr algn="ctr" eaLnBrk="1" hangingPunct="1">
                    <a:spcBef>
                      <a:spcPct val="20000"/>
                    </a:spcBef>
                  </a:pPr>
                  <a:r>
                    <a:rPr lang="nb-NO" sz="800" dirty="0">
                      <a:latin typeface="XMyriad" pitchFamily="2" charset="0"/>
                    </a:rPr>
                    <a:t>Vitnestøtte (8 t)</a:t>
                  </a:r>
                </a:p>
                <a:p>
                  <a:pPr algn="ctr" eaLnBrk="1" hangingPunct="1">
                    <a:spcBef>
                      <a:spcPct val="20000"/>
                    </a:spcBef>
                  </a:pPr>
                  <a:r>
                    <a:rPr lang="nb-NO" sz="1000" dirty="0">
                      <a:latin typeface="XMyriad" pitchFamily="2" charset="0"/>
                    </a:rPr>
                    <a:t> </a:t>
                  </a:r>
                </a:p>
                <a:p>
                  <a:pPr algn="ctr" eaLnBrk="1" hangingPunct="1">
                    <a:spcBef>
                      <a:spcPct val="20000"/>
                    </a:spcBef>
                  </a:pPr>
                  <a:endParaRPr lang="nb-NO" sz="1200" dirty="0">
                    <a:latin typeface="XMyriad" pitchFamily="2" charset="0"/>
                  </a:endParaRPr>
                </a:p>
                <a:p>
                  <a:pPr algn="ctr" eaLnBrk="1" hangingPunct="1">
                    <a:spcBef>
                      <a:spcPct val="20000"/>
                    </a:spcBef>
                  </a:pPr>
                  <a:endParaRPr lang="nb-NO" sz="1200" dirty="0">
                    <a:latin typeface="XMyriad" pitchFamily="2" charset="0"/>
                  </a:endParaRPr>
                </a:p>
              </p:txBody>
            </p:sp>
            <p:cxnSp>
              <p:nvCxnSpPr>
                <p:cNvPr id="37" name="Rett linje 36"/>
                <p:cNvCxnSpPr/>
                <p:nvPr/>
              </p:nvCxnSpPr>
              <p:spPr bwMode="auto">
                <a:xfrm rot="10800000">
                  <a:off x="1278578" y="3004027"/>
                  <a:ext cx="216024" cy="0"/>
                </a:xfrm>
                <a:prstGeom prst="line">
                  <a:avLst/>
                </a:prstGeom>
                <a:ln w="19050">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8" name="Rett linje 37"/>
                <p:cNvCxnSpPr/>
                <p:nvPr/>
              </p:nvCxnSpPr>
              <p:spPr bwMode="auto">
                <a:xfrm rot="5400000">
                  <a:off x="495398" y="3789041"/>
                  <a:ext cx="1584177" cy="0"/>
                </a:xfrm>
                <a:prstGeom prst="line">
                  <a:avLst/>
                </a:prstGeom>
                <a:ln w="19050">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9" name="Rett linje 38"/>
                <p:cNvCxnSpPr/>
                <p:nvPr/>
              </p:nvCxnSpPr>
              <p:spPr bwMode="auto">
                <a:xfrm rot="10800000">
                  <a:off x="1278010" y="4581129"/>
                  <a:ext cx="216024" cy="0"/>
                </a:xfrm>
                <a:prstGeom prst="line">
                  <a:avLst/>
                </a:prstGeom>
                <a:ln w="19050">
                  <a:solidFill>
                    <a:schemeClr val="tx1"/>
                  </a:solidFill>
                  <a:headEnd type="none" w="med" len="med"/>
                  <a:tailEnd type="none" w="med" len="med"/>
                </a:ln>
              </p:spPr>
              <p:style>
                <a:lnRef idx="1">
                  <a:schemeClr val="accent1"/>
                </a:lnRef>
                <a:fillRef idx="2">
                  <a:schemeClr val="accent1"/>
                </a:fillRef>
                <a:effectRef idx="1">
                  <a:schemeClr val="accent1"/>
                </a:effectRef>
                <a:fontRef idx="minor">
                  <a:schemeClr val="dk1"/>
                </a:fontRef>
              </p:style>
            </p:cxnSp>
            <p:sp>
              <p:nvSpPr>
                <p:cNvPr id="52" name="Rectangle 12"/>
                <p:cNvSpPr>
                  <a:spLocks noChangeArrowheads="1"/>
                </p:cNvSpPr>
                <p:nvPr/>
              </p:nvSpPr>
              <p:spPr bwMode="auto">
                <a:xfrm>
                  <a:off x="6096167" y="2856731"/>
                  <a:ext cx="1341983" cy="927043"/>
                </a:xfrm>
                <a:prstGeom prst="rect">
                  <a:avLst/>
                </a:prstGeom>
                <a:solidFill>
                  <a:srgbClr val="FFC000"/>
                </a:solidFill>
                <a:ln w="3175">
                  <a:noFill/>
                  <a:miter lim="800000"/>
                  <a:headEnd/>
                  <a:tailEnd/>
                </a:ln>
              </p:spPr>
              <p:txBody>
                <a:bodyPr wrap="none" anchor="ctr"/>
                <a:lstStyle/>
                <a:p>
                  <a:endParaRPr lang="nb-NO" dirty="0">
                    <a:latin typeface="XMyriad" pitchFamily="2" charset="0"/>
                  </a:endParaRPr>
                </a:p>
              </p:txBody>
            </p:sp>
            <p:sp>
              <p:nvSpPr>
                <p:cNvPr id="53" name="Text Placeholder 3"/>
                <p:cNvSpPr>
                  <a:spLocks/>
                </p:cNvSpPr>
                <p:nvPr/>
              </p:nvSpPr>
              <p:spPr bwMode="auto">
                <a:xfrm>
                  <a:off x="6096167" y="2996952"/>
                  <a:ext cx="1341983" cy="587296"/>
                </a:xfrm>
                <a:prstGeom prst="rect">
                  <a:avLst/>
                </a:prstGeom>
                <a:noFill/>
                <a:ln w="9525">
                  <a:noFill/>
                  <a:miter lim="800000"/>
                  <a:headEnd/>
                  <a:tailEnd/>
                </a:ln>
              </p:spPr>
              <p:txBody>
                <a:bodyPr/>
                <a:lstStyle/>
                <a:p>
                  <a:pPr algn="ctr" eaLnBrk="1" hangingPunct="1">
                    <a:spcBef>
                      <a:spcPct val="20000"/>
                    </a:spcBef>
                  </a:pPr>
                  <a:r>
                    <a:rPr lang="nb-NO" sz="1050" b="1" dirty="0">
                      <a:latin typeface="XMyriad" pitchFamily="2" charset="0"/>
                    </a:rPr>
                    <a:t>Røde Kors Ungdom</a:t>
                  </a:r>
                  <a:endParaRPr lang="nb-NO" sz="1050" dirty="0">
                    <a:latin typeface="XMyriad" pitchFamily="2" charset="0"/>
                  </a:endParaRPr>
                </a:p>
                <a:p>
                  <a:pPr algn="ctr" eaLnBrk="1" hangingPunct="1">
                    <a:spcBef>
                      <a:spcPct val="20000"/>
                    </a:spcBef>
                  </a:pPr>
                  <a:r>
                    <a:rPr lang="nb-NO" sz="1000" dirty="0">
                      <a:latin typeface="XMyriad" pitchFamily="2" charset="0"/>
                    </a:rPr>
                    <a:t>Temakurs pr. aktivitet </a:t>
                  </a:r>
                  <a:r>
                    <a:rPr lang="nb-NO" sz="800" dirty="0">
                      <a:latin typeface="XMyriad" pitchFamily="2" charset="0"/>
                    </a:rPr>
                    <a:t>se www.rodekorsungdom.no</a:t>
                  </a:r>
                </a:p>
                <a:p>
                  <a:pPr algn="ctr" eaLnBrk="1" hangingPunct="1">
                    <a:spcBef>
                      <a:spcPct val="20000"/>
                    </a:spcBef>
                  </a:pPr>
                  <a:endParaRPr lang="nb-NO" sz="1200" dirty="0">
                    <a:latin typeface="XMyriad" pitchFamily="2" charset="0"/>
                  </a:endParaRPr>
                </a:p>
              </p:txBody>
            </p:sp>
          </p:grpSp>
          <p:grpSp>
            <p:nvGrpSpPr>
              <p:cNvPr id="8" name="Gruppe 108"/>
              <p:cNvGrpSpPr/>
              <p:nvPr/>
            </p:nvGrpSpPr>
            <p:grpSpPr>
              <a:xfrm>
                <a:off x="313184" y="1477144"/>
                <a:ext cx="7873751" cy="1029742"/>
                <a:chOff x="-349424" y="1981200"/>
                <a:chExt cx="7873751" cy="1029742"/>
              </a:xfrm>
            </p:grpSpPr>
            <p:sp>
              <p:nvSpPr>
                <p:cNvPr id="9" name="Rectangle 24"/>
                <p:cNvSpPr>
                  <a:spLocks noChangeArrowheads="1"/>
                </p:cNvSpPr>
                <p:nvPr/>
              </p:nvSpPr>
              <p:spPr bwMode="auto">
                <a:xfrm>
                  <a:off x="1176990" y="1981200"/>
                  <a:ext cx="6347337" cy="1029742"/>
                </a:xfrm>
                <a:prstGeom prst="rect">
                  <a:avLst/>
                </a:prstGeom>
                <a:solidFill>
                  <a:srgbClr val="AEB9C5"/>
                </a:solidFill>
                <a:ln w="3175">
                  <a:noFill/>
                  <a:miter lim="800000"/>
                  <a:headEnd/>
                  <a:tailEnd/>
                </a:ln>
              </p:spPr>
              <p:txBody>
                <a:bodyPr wrap="none" anchor="ctr"/>
                <a:lstStyle/>
                <a:p>
                  <a:endParaRPr lang="nb-NO" dirty="0">
                    <a:latin typeface="XMyriad" pitchFamily="2" charset="0"/>
                  </a:endParaRPr>
                </a:p>
              </p:txBody>
            </p:sp>
            <p:sp>
              <p:nvSpPr>
                <p:cNvPr id="10" name="Rectangle 18"/>
                <p:cNvSpPr>
                  <a:spLocks noChangeArrowheads="1"/>
                </p:cNvSpPr>
                <p:nvPr/>
              </p:nvSpPr>
              <p:spPr bwMode="auto">
                <a:xfrm>
                  <a:off x="1447800" y="2216150"/>
                  <a:ext cx="1752600" cy="4318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nb-NO" dirty="0">
                    <a:latin typeface="XMyriad" pitchFamily="2" charset="0"/>
                  </a:endParaRPr>
                </a:p>
              </p:txBody>
            </p:sp>
            <p:sp>
              <p:nvSpPr>
                <p:cNvPr id="11" name="Rectangle 20"/>
                <p:cNvSpPr>
                  <a:spLocks noChangeArrowheads="1"/>
                </p:cNvSpPr>
                <p:nvPr/>
              </p:nvSpPr>
              <p:spPr bwMode="auto">
                <a:xfrm>
                  <a:off x="3505200" y="2230438"/>
                  <a:ext cx="1858963" cy="42227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nb-NO" dirty="0">
                    <a:latin typeface="XMyriad" pitchFamily="2" charset="0"/>
                  </a:endParaRPr>
                </a:p>
              </p:txBody>
            </p:sp>
            <p:sp>
              <p:nvSpPr>
                <p:cNvPr id="13" name="Text Placeholder 3"/>
                <p:cNvSpPr>
                  <a:spLocks/>
                </p:cNvSpPr>
                <p:nvPr/>
              </p:nvSpPr>
              <p:spPr bwMode="auto">
                <a:xfrm>
                  <a:off x="1447800" y="2205038"/>
                  <a:ext cx="1752600" cy="66188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eaLnBrk="1" hangingPunct="1">
                    <a:spcBef>
                      <a:spcPct val="20000"/>
                    </a:spcBef>
                  </a:pPr>
                  <a:r>
                    <a:rPr lang="nb-NO" sz="1050" b="1" dirty="0">
                      <a:latin typeface="XMyriad" pitchFamily="2" charset="0"/>
                    </a:rPr>
                    <a:t>Pedagogikk</a:t>
                  </a:r>
                  <a:endParaRPr lang="nb-NO" sz="1050" dirty="0">
                    <a:latin typeface="XMyriad" pitchFamily="2" charset="0"/>
                  </a:endParaRPr>
                </a:p>
                <a:p>
                  <a:pPr algn="ctr" eaLnBrk="1" hangingPunct="1">
                    <a:spcBef>
                      <a:spcPct val="20000"/>
                    </a:spcBef>
                  </a:pPr>
                  <a:r>
                    <a:rPr lang="nb-NO" sz="900" dirty="0">
                      <a:latin typeface="XMyriad" pitchFamily="2" charset="0"/>
                    </a:rPr>
                    <a:t> Grunnkurs pedagogikk (20 t)</a:t>
                  </a:r>
                </a:p>
                <a:p>
                  <a:pPr algn="ctr" eaLnBrk="1" hangingPunct="1">
                    <a:spcBef>
                      <a:spcPct val="20000"/>
                    </a:spcBef>
                  </a:pPr>
                  <a:endParaRPr lang="nb-NO" sz="800" dirty="0">
                    <a:latin typeface="XMyriad" pitchFamily="2" charset="0"/>
                  </a:endParaRPr>
                </a:p>
              </p:txBody>
            </p:sp>
            <p:sp>
              <p:nvSpPr>
                <p:cNvPr id="14" name="Text Placeholder 3"/>
                <p:cNvSpPr>
                  <a:spLocks/>
                </p:cNvSpPr>
                <p:nvPr/>
              </p:nvSpPr>
              <p:spPr bwMode="auto">
                <a:xfrm>
                  <a:off x="5681259" y="2007838"/>
                  <a:ext cx="1752600" cy="934891"/>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eaLnBrk="1" hangingPunct="1">
                    <a:spcBef>
                      <a:spcPct val="20000"/>
                    </a:spcBef>
                  </a:pPr>
                  <a:r>
                    <a:rPr lang="nb-NO" sz="1050" b="1" dirty="0">
                      <a:latin typeface="XMyriad" pitchFamily="2" charset="0"/>
                    </a:rPr>
                    <a:t>Organisasjon/ frivillighet</a:t>
                  </a:r>
                </a:p>
                <a:p>
                  <a:pPr algn="ctr" eaLnBrk="1" hangingPunct="1">
                    <a:spcBef>
                      <a:spcPct val="20000"/>
                    </a:spcBef>
                  </a:pPr>
                  <a:r>
                    <a:rPr lang="nb-NO" sz="900" dirty="0">
                      <a:latin typeface="XMyriad" pitchFamily="2" charset="0"/>
                    </a:rPr>
                    <a:t>Grunnkurs for styret + ulike temakurs (valgkomité, media, økonomi, påvirkning m.m.) og workshops</a:t>
                  </a:r>
                </a:p>
              </p:txBody>
            </p:sp>
            <p:sp>
              <p:nvSpPr>
                <p:cNvPr id="15" name="Text Placeholder 3"/>
                <p:cNvSpPr>
                  <a:spLocks/>
                </p:cNvSpPr>
                <p:nvPr/>
              </p:nvSpPr>
              <p:spPr bwMode="auto">
                <a:xfrm>
                  <a:off x="-349424" y="2218556"/>
                  <a:ext cx="1285800" cy="792386"/>
                </a:xfrm>
                <a:prstGeom prst="rect">
                  <a:avLst/>
                </a:prstGeom>
                <a:noFill/>
                <a:ln w="9525">
                  <a:noFill/>
                  <a:miter lim="800000"/>
                  <a:headEnd/>
                  <a:tailEnd/>
                </a:ln>
              </p:spPr>
              <p:txBody>
                <a:bodyPr/>
                <a:lstStyle/>
                <a:p>
                  <a:pPr eaLnBrk="1" hangingPunct="1">
                    <a:spcBef>
                      <a:spcPct val="20000"/>
                    </a:spcBef>
                  </a:pPr>
                  <a:r>
                    <a:rPr lang="nb-NO" sz="1200" dirty="0">
                      <a:latin typeface="XMyriad Fet" pitchFamily="2" charset="0"/>
                    </a:rPr>
                    <a:t>PÅBYGGINGS-MODULER</a:t>
                  </a:r>
                </a:p>
                <a:p>
                  <a:pPr eaLnBrk="1" hangingPunct="1">
                    <a:spcBef>
                      <a:spcPct val="20000"/>
                    </a:spcBef>
                  </a:pPr>
                  <a:r>
                    <a:rPr lang="nb-NO" sz="800" dirty="0">
                      <a:latin typeface="XMyriad Fet" pitchFamily="2" charset="0"/>
                    </a:rPr>
                    <a:t>(for de som har behov/ønsker)</a:t>
                  </a:r>
                </a:p>
              </p:txBody>
            </p:sp>
            <p:cxnSp>
              <p:nvCxnSpPr>
                <p:cNvPr id="18" name="Rett linje 17"/>
                <p:cNvCxnSpPr/>
                <p:nvPr/>
              </p:nvCxnSpPr>
              <p:spPr bwMode="auto">
                <a:xfrm rot="10800000">
                  <a:off x="1099302" y="2046529"/>
                  <a:ext cx="216024" cy="0"/>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sp>
              <p:nvSpPr>
                <p:cNvPr id="19" name="Text Placeholder 3"/>
                <p:cNvSpPr>
                  <a:spLocks/>
                </p:cNvSpPr>
                <p:nvPr/>
              </p:nvSpPr>
              <p:spPr bwMode="auto">
                <a:xfrm>
                  <a:off x="3508624" y="2236680"/>
                  <a:ext cx="2053976" cy="630246"/>
                </a:xfrm>
                <a:prstGeom prst="rect">
                  <a:avLst/>
                </a:prstGeom>
                <a:ln>
                  <a:noFill/>
                  <a:headEnd/>
                  <a:tailEnd/>
                </a:ln>
              </p:spPr>
              <p:style>
                <a:lnRef idx="1">
                  <a:schemeClr val="accent1"/>
                </a:lnRef>
                <a:fillRef idx="2">
                  <a:schemeClr val="accent1"/>
                </a:fillRef>
                <a:effectRef idx="1">
                  <a:schemeClr val="accent1"/>
                </a:effectRef>
                <a:fontRef idx="minor">
                  <a:schemeClr val="dk1"/>
                </a:fontRef>
              </p:style>
              <p:txBody>
                <a:bodyPr/>
                <a:lstStyle/>
                <a:p>
                  <a:pPr algn="ctr" eaLnBrk="1" hangingPunct="1">
                    <a:spcBef>
                      <a:spcPct val="20000"/>
                    </a:spcBef>
                  </a:pPr>
                  <a:r>
                    <a:rPr lang="nb-NO" sz="1050" b="1" dirty="0">
                      <a:latin typeface="XMyriad" pitchFamily="2" charset="0"/>
                    </a:rPr>
                    <a:t>Ledelse</a:t>
                  </a:r>
                  <a:endParaRPr lang="nb-NO" sz="1050" dirty="0">
                    <a:latin typeface="XMyriad" pitchFamily="2" charset="0"/>
                  </a:endParaRPr>
                </a:p>
                <a:p>
                  <a:pPr algn="ctr" eaLnBrk="1" hangingPunct="1">
                    <a:spcBef>
                      <a:spcPct val="20000"/>
                    </a:spcBef>
                  </a:pPr>
                  <a:r>
                    <a:rPr lang="nb-NO" sz="900" dirty="0">
                      <a:latin typeface="XMyriad" pitchFamily="2" charset="0"/>
                    </a:rPr>
                    <a:t>Grunnkurs ledelse + </a:t>
                  </a:r>
                </a:p>
                <a:p>
                  <a:pPr algn="ctr" eaLnBrk="1" hangingPunct="1">
                    <a:spcBef>
                      <a:spcPct val="20000"/>
                    </a:spcBef>
                  </a:pPr>
                  <a:r>
                    <a:rPr lang="nb-NO" sz="900" dirty="0">
                      <a:latin typeface="XMyriad" pitchFamily="2" charset="0"/>
                    </a:rPr>
                    <a:t>div. temakurs/workshops</a:t>
                  </a:r>
                </a:p>
              </p:txBody>
            </p:sp>
            <p:cxnSp>
              <p:nvCxnSpPr>
                <p:cNvPr id="20" name="Rett linje 19"/>
                <p:cNvCxnSpPr/>
                <p:nvPr/>
              </p:nvCxnSpPr>
              <p:spPr bwMode="auto">
                <a:xfrm>
                  <a:off x="1104277" y="2046392"/>
                  <a:ext cx="2484" cy="883382"/>
                </a:xfrm>
                <a:prstGeom prst="line">
                  <a:avLst/>
                </a:prstGeom>
                <a:ln w="19050">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1" name="Rett linje 20"/>
                <p:cNvCxnSpPr/>
                <p:nvPr/>
              </p:nvCxnSpPr>
              <p:spPr bwMode="auto">
                <a:xfrm flipH="1">
                  <a:off x="1085959" y="2907826"/>
                  <a:ext cx="194815" cy="0"/>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grpSp>
        </p:grpSp>
        <p:sp>
          <p:nvSpPr>
            <p:cNvPr id="48" name="TekstSylinder 47"/>
            <p:cNvSpPr txBox="1"/>
            <p:nvPr/>
          </p:nvSpPr>
          <p:spPr>
            <a:xfrm>
              <a:off x="2467536" y="3845832"/>
              <a:ext cx="1107250" cy="523220"/>
            </a:xfrm>
            <a:prstGeom prst="rect">
              <a:avLst/>
            </a:prstGeom>
            <a:noFill/>
          </p:spPr>
          <p:txBody>
            <a:bodyPr wrap="square" rtlCol="0">
              <a:spAutoFit/>
            </a:bodyPr>
            <a:lstStyle/>
            <a:p>
              <a:r>
                <a:rPr lang="nb-NO" sz="1000" dirty="0">
                  <a:latin typeface="XMyriad" pitchFamily="2" charset="0"/>
                </a:rPr>
                <a:t>Grunnopplæring</a:t>
              </a:r>
            </a:p>
            <a:p>
              <a:r>
                <a:rPr lang="nb-NO" sz="900" dirty="0">
                  <a:latin typeface="XMyriad" pitchFamily="2" charset="0"/>
                </a:rPr>
                <a:t>(inkl. NGF/GPF/ DHLR)</a:t>
              </a:r>
            </a:p>
          </p:txBody>
        </p:sp>
        <p:sp>
          <p:nvSpPr>
            <p:cNvPr id="49" name="TekstSylinder 48"/>
            <p:cNvSpPr txBox="1"/>
            <p:nvPr/>
          </p:nvSpPr>
          <p:spPr>
            <a:xfrm>
              <a:off x="4604941" y="2673306"/>
              <a:ext cx="1095252" cy="738664"/>
            </a:xfrm>
            <a:prstGeom prst="rect">
              <a:avLst/>
            </a:prstGeom>
            <a:noFill/>
          </p:spPr>
          <p:txBody>
            <a:bodyPr wrap="square" rtlCol="0">
              <a:spAutoFit/>
            </a:bodyPr>
            <a:lstStyle/>
            <a:p>
              <a:pPr algn="ctr"/>
              <a:r>
                <a:rPr lang="nb-NO" sz="1050" b="1" dirty="0">
                  <a:latin typeface="XMyriad" pitchFamily="2" charset="0"/>
                </a:rPr>
                <a:t>Omsorg</a:t>
              </a:r>
            </a:p>
            <a:p>
              <a:pPr algn="ctr"/>
              <a:r>
                <a:rPr lang="nb-NO" sz="1000" dirty="0">
                  <a:latin typeface="XMyriad" pitchFamily="2" charset="0"/>
                </a:rPr>
                <a:t>Felleskurs (6 t);</a:t>
              </a:r>
            </a:p>
            <a:p>
              <a:pPr algn="ctr"/>
              <a:r>
                <a:rPr lang="nb-NO" sz="1000" dirty="0">
                  <a:latin typeface="XMyriad" pitchFamily="2" charset="0"/>
                </a:rPr>
                <a:t>Temakurs omsorg (valgfritt) </a:t>
              </a:r>
            </a:p>
          </p:txBody>
        </p:sp>
        <p:pic>
          <p:nvPicPr>
            <p:cNvPr id="1026" name="Picture 2" descr="https://www.korsveien.no/omoss/distrikt/buskerud/Dokumenter%20for%20ansatte/Røde%20Kors%20Skolen/RK%20Skolen%20opplæringsutvalg/Diverse/Røde%20Kors%20Skolen%20ny%20logo.jpg"/>
            <p:cNvPicPr>
              <a:picLocks noChangeAspect="1" noChangeArrowheads="1"/>
            </p:cNvPicPr>
            <p:nvPr/>
          </p:nvPicPr>
          <p:blipFill>
            <a:blip r:embed="rId3" cstate="print"/>
            <a:srcRect/>
            <a:stretch>
              <a:fillRect/>
            </a:stretch>
          </p:blipFill>
          <p:spPr bwMode="auto">
            <a:xfrm>
              <a:off x="7596336" y="332656"/>
              <a:ext cx="1036935" cy="384941"/>
            </a:xfrm>
            <a:prstGeom prst="rect">
              <a:avLst/>
            </a:prstGeom>
            <a:noFill/>
          </p:spPr>
        </p:pic>
        <p:sp>
          <p:nvSpPr>
            <p:cNvPr id="54" name="TekstSylinder 53"/>
            <p:cNvSpPr txBox="1"/>
            <p:nvPr/>
          </p:nvSpPr>
          <p:spPr>
            <a:xfrm>
              <a:off x="6679451" y="3942095"/>
              <a:ext cx="1094242" cy="400110"/>
            </a:xfrm>
            <a:prstGeom prst="rect">
              <a:avLst/>
            </a:prstGeom>
            <a:noFill/>
          </p:spPr>
          <p:txBody>
            <a:bodyPr wrap="square" rtlCol="0">
              <a:spAutoFit/>
            </a:bodyPr>
            <a:lstStyle/>
            <a:p>
              <a:pPr algn="ctr"/>
              <a:r>
                <a:rPr lang="nb-NO" sz="1000" dirty="0">
                  <a:latin typeface="XMyriad" pitchFamily="2" charset="0"/>
                </a:rPr>
                <a:t>Felleskurs:</a:t>
              </a:r>
            </a:p>
            <a:p>
              <a:pPr algn="ctr"/>
              <a:r>
                <a:rPr lang="nb-NO" sz="1000" dirty="0">
                  <a:latin typeface="XMyriad" pitchFamily="2" charset="0"/>
                </a:rPr>
                <a:t>Grunnkurs (6 t) </a:t>
              </a:r>
            </a:p>
          </p:txBody>
        </p:sp>
      </p:grpSp>
      <p:sp>
        <p:nvSpPr>
          <p:cNvPr id="35" name="TekstSylinder 34"/>
          <p:cNvSpPr txBox="1"/>
          <p:nvPr/>
        </p:nvSpPr>
        <p:spPr>
          <a:xfrm>
            <a:off x="6193861" y="6149601"/>
            <a:ext cx="2146653" cy="461665"/>
          </a:xfrm>
          <a:prstGeom prst="rect">
            <a:avLst/>
          </a:prstGeom>
          <a:noFill/>
        </p:spPr>
        <p:txBody>
          <a:bodyPr wrap="square" rtlCol="0">
            <a:spAutoFit/>
          </a:bodyPr>
          <a:lstStyle/>
          <a:p>
            <a:r>
              <a:rPr lang="nb-NO" sz="800" i="1" dirty="0"/>
              <a:t>Spørsmål; kontakt opplæringsansvarlig</a:t>
            </a:r>
          </a:p>
          <a:p>
            <a:r>
              <a:rPr lang="nb-NO" sz="800" i="1" dirty="0"/>
              <a:t>ved distriktskontoret, Buskerud Røde Kors;</a:t>
            </a:r>
          </a:p>
          <a:p>
            <a:r>
              <a:rPr lang="nb-NO" sz="800" i="1" dirty="0">
                <a:hlinkClick r:id="rId4"/>
              </a:rPr>
              <a:t>jorunn.kornerud@redcross.no</a:t>
            </a:r>
            <a:r>
              <a:rPr lang="nb-NO" sz="800" i="1" dirty="0"/>
              <a:t> (tlf. 22054000)</a:t>
            </a:r>
          </a:p>
        </p:txBody>
      </p:sp>
      <p:pic>
        <p:nvPicPr>
          <p:cNvPr id="36" name="Bilde 3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354412" y="6141306"/>
            <a:ext cx="690836" cy="520286"/>
          </a:xfrm>
          <a:prstGeom prst="rect">
            <a:avLst/>
          </a:prstGeom>
        </p:spPr>
      </p:pic>
      <p:sp>
        <p:nvSpPr>
          <p:cNvPr id="3" name="TekstSylinder 2"/>
          <p:cNvSpPr txBox="1"/>
          <p:nvPr/>
        </p:nvSpPr>
        <p:spPr>
          <a:xfrm>
            <a:off x="8316856" y="6220535"/>
            <a:ext cx="695982" cy="400110"/>
          </a:xfrm>
          <a:prstGeom prst="rect">
            <a:avLst/>
          </a:prstGeom>
          <a:noFill/>
        </p:spPr>
        <p:txBody>
          <a:bodyPr wrap="square" rtlCol="0">
            <a:spAutoFit/>
          </a:bodyPr>
          <a:lstStyle/>
          <a:p>
            <a:r>
              <a:rPr lang="nb-NO" sz="1000" dirty="0"/>
              <a:t>Snu arket</a:t>
            </a:r>
            <a:r>
              <a:rPr lang="nb-NO" sz="1000" dirty="0">
                <a:sym typeface="Wingdings" panose="05000000000000000000" pitchFamily="2" charset="2"/>
              </a:rPr>
              <a:t></a:t>
            </a:r>
            <a:endParaRPr lang="nb-NO" sz="1000" dirty="0"/>
          </a:p>
        </p:txBody>
      </p:sp>
      <p:sp>
        <p:nvSpPr>
          <p:cNvPr id="17" name="Pil: ned 16">
            <a:extLst>
              <a:ext uri="{FF2B5EF4-FFF2-40B4-BE49-F238E27FC236}">
                <a16:creationId xmlns:a16="http://schemas.microsoft.com/office/drawing/2014/main" id="{233F25E2-0E63-49E0-B39E-8A0332B86898}"/>
              </a:ext>
            </a:extLst>
          </p:cNvPr>
          <p:cNvSpPr/>
          <p:nvPr/>
        </p:nvSpPr>
        <p:spPr>
          <a:xfrm rot="10800000">
            <a:off x="5187831" y="4627154"/>
            <a:ext cx="83102" cy="2873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5" name="Pil: ned 54">
            <a:extLst>
              <a:ext uri="{FF2B5EF4-FFF2-40B4-BE49-F238E27FC236}">
                <a16:creationId xmlns:a16="http://schemas.microsoft.com/office/drawing/2014/main" id="{6D04862E-4A54-45FB-9DDF-72183FF220BF}"/>
              </a:ext>
            </a:extLst>
          </p:cNvPr>
          <p:cNvSpPr/>
          <p:nvPr/>
        </p:nvSpPr>
        <p:spPr>
          <a:xfrm rot="10800000">
            <a:off x="5138032" y="2347720"/>
            <a:ext cx="83102" cy="2873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p:cNvSpPr txBox="1"/>
          <p:nvPr/>
        </p:nvSpPr>
        <p:spPr>
          <a:xfrm>
            <a:off x="323528" y="404664"/>
            <a:ext cx="7992888" cy="6278642"/>
          </a:xfrm>
          <a:prstGeom prst="rect">
            <a:avLst/>
          </a:prstGeom>
          <a:noFill/>
        </p:spPr>
        <p:txBody>
          <a:bodyPr wrap="square" rtlCol="0">
            <a:spAutoFit/>
          </a:bodyPr>
          <a:lstStyle/>
          <a:p>
            <a:r>
              <a:rPr lang="nb-NO" sz="1200" b="1" u="sng" dirty="0"/>
              <a:t>Informasjon til deg som ny frivillig:</a:t>
            </a:r>
          </a:p>
          <a:p>
            <a:r>
              <a:rPr lang="nb-NO" sz="1200" dirty="0"/>
              <a:t>Når du blir med i Røde Kors, representerer du noe mer enn bare deg selv.</a:t>
            </a:r>
          </a:p>
          <a:p>
            <a:r>
              <a:rPr lang="nb-NO" sz="1200" dirty="0"/>
              <a:t>Røde Kors ønsker at alle frivillige skal ha en felles organisasjonsforståelse slik at de kan utøve humanitære aktiviteter og spre humanitære budskap i tråd med det vi står for og være trygg i rollen som frivillig. For å lykkes med dette, gir vi deg en gratis opplæring. Kontakt din nærmeste leder for mer informasjon eller ta kontakt med distriktets opplæringsansvarlig (se forsiden).</a:t>
            </a:r>
          </a:p>
          <a:p>
            <a:endParaRPr lang="nb-NO" sz="1200" dirty="0"/>
          </a:p>
          <a:p>
            <a:endParaRPr lang="nb-NO" sz="1200" dirty="0"/>
          </a:p>
          <a:p>
            <a:r>
              <a:rPr lang="nb-NO" sz="1200" b="1" dirty="0"/>
              <a:t>Alle</a:t>
            </a:r>
            <a:r>
              <a:rPr lang="nb-NO" sz="1200" dirty="0"/>
              <a:t> deltar først på «Introduksjon til Røde Kors», som avholdes lokalt. Dette er inngangsporten til Røde Kors.</a:t>
            </a:r>
          </a:p>
          <a:p>
            <a:r>
              <a:rPr lang="nb-NO" sz="1200" dirty="0"/>
              <a:t>Kurset kan også gjennomføres som e-læring (se lenke på forsiden). </a:t>
            </a:r>
          </a:p>
          <a:p>
            <a:r>
              <a:rPr lang="nb-NO" sz="1200" dirty="0"/>
              <a:t>Røde Kors mener at alle frivillige og ansatte også skal få litt opplæring i førstehjelp – både fysisk og psykososial. </a:t>
            </a:r>
          </a:p>
          <a:p>
            <a:r>
              <a:rPr lang="nb-NO" sz="1200" dirty="0"/>
              <a:t>Disse kursene avholdes også lokalt etter behov. Snakk med din lokalforening.</a:t>
            </a:r>
          </a:p>
          <a:p>
            <a:endParaRPr lang="nb-NO" sz="1200" dirty="0"/>
          </a:p>
          <a:p>
            <a:endParaRPr lang="nb-NO" sz="1200" dirty="0"/>
          </a:p>
          <a:p>
            <a:r>
              <a:rPr lang="nb-NO" sz="1200" b="1" dirty="0"/>
              <a:t>Deretter:</a:t>
            </a:r>
          </a:p>
          <a:p>
            <a:pPr marL="171450" indent="-171450">
              <a:buFont typeface="Arial" panose="020B0604020202020204" pitchFamily="34" charset="0"/>
              <a:buChar char="•"/>
            </a:pPr>
            <a:r>
              <a:rPr lang="nb-NO" sz="1200" b="1" dirty="0"/>
              <a:t>For omsorgsaktivitetene våre</a:t>
            </a:r>
          </a:p>
          <a:p>
            <a:r>
              <a:rPr lang="nb-NO" sz="1200" dirty="0"/>
              <a:t>Du deltar på et temakurs innen den aktiviteten du har valgt deg (avholdes enten lokalt eller i regi av distriktet).</a:t>
            </a:r>
          </a:p>
          <a:p>
            <a:r>
              <a:rPr lang="nb-NO" sz="1200" dirty="0"/>
              <a:t>Nå kan du starte som frivillig. Senere kan du også delta på et felles omsorgskurs «Temakurs omsorg», om du ønsker. Anbefales. Ønsker du ytterligere skolering, er mulighetene mange. Snakk med din lokalforening.</a:t>
            </a:r>
          </a:p>
          <a:p>
            <a:endParaRPr lang="nb-NO" sz="1200" dirty="0"/>
          </a:p>
          <a:p>
            <a:pPr marL="171450" indent="-171450">
              <a:buFont typeface="Arial" panose="020B0604020202020204" pitchFamily="34" charset="0"/>
              <a:buChar char="•"/>
            </a:pPr>
            <a:r>
              <a:rPr lang="nb-NO" sz="1200" b="1" dirty="0"/>
              <a:t>For hjelpekorps</a:t>
            </a:r>
          </a:p>
          <a:p>
            <a:r>
              <a:rPr lang="nb-NO" sz="1200" dirty="0"/>
              <a:t>Vår mest omfattende skolering, hvor man lærer å utføre kvalifisert førstehjelp, delta i søk- og redningsoppdrag, håndtere samband og en rekke andre viktige funksjoner innen redningstjenesten.</a:t>
            </a:r>
          </a:p>
          <a:p>
            <a:r>
              <a:rPr lang="nb-NO" sz="1200" dirty="0"/>
              <a:t>NGF og GPF-kurset er inkludert i hjelpekorpsets grunnopplæring. Utsjekkskjemaer for tilsvarende kompetanse finnes, hvor </a:t>
            </a:r>
            <a:r>
              <a:rPr lang="nb-NO" sz="1200" dirty="0" err="1"/>
              <a:t>korpsleder</a:t>
            </a:r>
            <a:r>
              <a:rPr lang="nb-NO" sz="1200" dirty="0"/>
              <a:t> kan godkjenne via dokumentasjon eller vist ferdighet.</a:t>
            </a:r>
          </a:p>
          <a:p>
            <a:endParaRPr lang="nb-NO" sz="1200" dirty="0"/>
          </a:p>
          <a:p>
            <a:pPr marL="171450" indent="-171450">
              <a:buFont typeface="Arial" panose="020B0604020202020204" pitchFamily="34" charset="0"/>
              <a:buChar char="•"/>
            </a:pPr>
            <a:r>
              <a:rPr lang="nb-NO" sz="1200" b="1" dirty="0"/>
              <a:t>For Røde Kors Ungdom</a:t>
            </a:r>
          </a:p>
          <a:p>
            <a:r>
              <a:rPr lang="nb-NO" sz="1200" dirty="0"/>
              <a:t>Du deltar på et grunnkurs og deretter kan du melde deg på sentrale kurs innen den aktiviteten du har valgt deg.</a:t>
            </a:r>
          </a:p>
          <a:p>
            <a:endParaRPr lang="nb-NO" sz="1200" dirty="0"/>
          </a:p>
          <a:p>
            <a:r>
              <a:rPr lang="nb-NO" sz="1200" dirty="0"/>
              <a:t>I vår påbyggingsmodul kan du også delta på ulike kurs innen ledelse, innen organisasjon (når du f.eks. skal tre inn i et tillitsverv) eller innen pedagogikk (lurt, om du f.eks. ønsker å bli med på kursholderlaget vårt.)</a:t>
            </a:r>
          </a:p>
          <a:p>
            <a:endParaRPr lang="nb-NO" sz="1200" dirty="0"/>
          </a:p>
          <a:p>
            <a:r>
              <a:rPr lang="nb-NO" sz="1200" b="1" dirty="0"/>
              <a:t>VELKOMMEN TIL OSS. VI HÅPER DU VIL TRIVES!</a:t>
            </a:r>
          </a:p>
          <a:p>
            <a:r>
              <a:rPr lang="nb-NO" dirty="0"/>
              <a:t> </a:t>
            </a:r>
          </a:p>
        </p:txBody>
      </p:sp>
    </p:spTree>
    <p:extLst>
      <p:ext uri="{BB962C8B-B14F-4D97-AF65-F5344CB8AC3E}">
        <p14:creationId xmlns:p14="http://schemas.microsoft.com/office/powerpoint/2010/main" val="1017166016"/>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haredContentType xmlns="Microsoft.SharePoint.Taxonomy.ContentTypeSync" SourceId="1530352a-ac41-4fbd-90f0-f75dc8036244" ContentTypeId="0x010100312DEA7ECCD64A33A487D843BDC76013" PreviousValue="false"/>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customXsn xmlns="http://schemas.microsoft.com/office/2006/metadata/customXsn">
  <xsnLocation/>
  <cached>True</cached>
  <openByDefault>True</openByDefault>
  <xsnScope/>
</customXsn>
</file>

<file path=customXml/item4.xml><?xml version="1.0" encoding="utf-8"?>
<ct:contentTypeSchema xmlns:ct="http://schemas.microsoft.com/office/2006/metadata/contentType" xmlns:ma="http://schemas.microsoft.com/office/2006/metadata/properties/metaAttributes" ct:_="" ma:_="" ma:contentTypeName="Word-dokument" ma:contentTypeID="0x010100312DEA7ECCD64A33A487D843BDC7601300A518F43331E20D47B5C650EA7D74FE74" ma:contentTypeVersion="35" ma:contentTypeDescription="" ma:contentTypeScope="" ma:versionID="d89b741859da9fd55c8612dfd580f09b">
  <xsd:schema xmlns:xsd="http://www.w3.org/2001/XMLSchema" xmlns:xs="http://www.w3.org/2001/XMLSchema" xmlns:p="http://schemas.microsoft.com/office/2006/metadata/properties" xmlns:ns1="http://schemas.microsoft.com/sharepoint/v3" xmlns:ns2="557d8cf5-74aa-457a-95db-53615d053f64" xmlns:ns3="b0af63fc-0657-4e2a-97d1-063b88efd2c1" xmlns:ns4="http://schemas.microsoft.com/sharepoint/v4" xmlns:ns5="53a5f4f7-e522-42d4-a86b-83a9de0a6010" targetNamespace="http://schemas.microsoft.com/office/2006/metadata/properties" ma:root="true" ma:fieldsID="9dddf15bb4244ab5bbbd70902d24ecec" ns1:_="" ns2:_="" ns3:_="" ns4:_="" ns5:_="">
    <xsd:import namespace="http://schemas.microsoft.com/sharepoint/v3"/>
    <xsd:import namespace="557d8cf5-74aa-457a-95db-53615d053f64"/>
    <xsd:import namespace="b0af63fc-0657-4e2a-97d1-063b88efd2c1"/>
    <xsd:import namespace="http://schemas.microsoft.com/sharepoint/v4"/>
    <xsd:import namespace="53a5f4f7-e522-42d4-a86b-83a9de0a6010"/>
    <xsd:element name="properties">
      <xsd:complexType>
        <xsd:sequence>
          <xsd:element name="documentManagement">
            <xsd:complexType>
              <xsd:all>
                <xsd:element ref="ns2:RK_Prosjektnummer" minOccurs="0"/>
                <xsd:element ref="ns2:RK_StatusTaxHTField0" minOccurs="0"/>
                <xsd:element ref="ns2:TaxCatchAll" minOccurs="0"/>
                <xsd:element ref="ns2:TaxCatchAllLabel" minOccurs="0"/>
                <xsd:element ref="ns2:RK_OrganisasjonsenhetTaxHTField0" minOccurs="0"/>
                <xsd:element ref="ns2:RK_EmneordTaxHTField0" minOccurs="0"/>
                <xsd:element ref="ns2:RK_Ar" minOccurs="0"/>
                <xsd:element ref="ns2:TaxKeywordTaxHTField" minOccurs="0"/>
                <xsd:element ref="ns3:SharedWithUsers" minOccurs="0"/>
                <xsd:element ref="ns1:DocumentSetDescription" minOccurs="0"/>
                <xsd:element ref="ns3:SharedWithDetails" minOccurs="0"/>
                <xsd:element ref="ns4:IconOverlay" minOccurs="0"/>
                <xsd:element ref="ns3:LastSharedByUser" minOccurs="0"/>
                <xsd:element ref="ns3:LastSharedByTime" minOccurs="0"/>
                <xsd:element ref="ns5:MediaServiceMetadata" minOccurs="0"/>
                <xsd:element ref="ns5:MediaServiceFastMetadata" minOccurs="0"/>
                <xsd:element ref="ns5:MediaServiceDateTaken" minOccurs="0"/>
                <xsd:element ref="ns5:MediaServiceAutoTags" minOccurs="0"/>
                <xsd:element ref="ns5:MediaServiceLocation" minOccurs="0"/>
                <xsd:element ref="ns5: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ocumentSetDescription" ma:index="21" nillable="true" ma:displayName="Beskrivelse" ma:description="En beskrivelse av dokumentsettet" ma:internalName="DocumentSetDescription">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57d8cf5-74aa-457a-95db-53615d053f64" elementFormDefault="qualified">
    <xsd:import namespace="http://schemas.microsoft.com/office/2006/documentManagement/types"/>
    <xsd:import namespace="http://schemas.microsoft.com/office/infopath/2007/PartnerControls"/>
    <xsd:element name="RK_Prosjektnummer" ma:index="8" nillable="true" ma:displayName="Prosjektnummer" ma:internalName="RK_Prosjektnummer">
      <xsd:simpleType>
        <xsd:restriction base="dms:Text">
          <xsd:maxLength value="255"/>
        </xsd:restriction>
      </xsd:simpleType>
    </xsd:element>
    <xsd:element name="RK_StatusTaxHTField0" ma:index="9" nillable="true" ma:taxonomy="true" ma:internalName="RK_StatusTaxHTField0" ma:taxonomyFieldName="RK_Status" ma:displayName="Status" ma:fieldId="{de436840-aadf-4018-8626-cdf1aceddaaf}" ma:taxonomyMulti="true" ma:sspId="1530352a-ac41-4fbd-90f0-f75dc8036244" ma:termSetId="cf406b72-d130-4c7e-bca2-24c3d96d8925" ma:anchorId="00000000-0000-0000-0000-000000000000" ma:open="false" ma:isKeyword="false">
      <xsd:complexType>
        <xsd:sequence>
          <xsd:element ref="pc:Terms" minOccurs="0" maxOccurs="1"/>
        </xsd:sequence>
      </xsd:complexType>
    </xsd:element>
    <xsd:element name="TaxCatchAll" ma:index="10" nillable="true" ma:displayName="Taxonomy Catch All Column" ma:description="" ma:hidden="true" ma:list="{12d50f3c-ec54-4f7d-8b69-3b7416ca2432}" ma:internalName="TaxCatchAll" ma:showField="CatchAllData" ma:web="b0af63fc-0657-4e2a-97d1-063b88efd2c1">
      <xsd:complexType>
        <xsd:complexContent>
          <xsd:extension base="dms:MultiChoiceLookup">
            <xsd:sequence>
              <xsd:element name="Value" type="dms:Lookup" maxOccurs="unbounded" minOccurs="0" nillable="true"/>
            </xsd:sequence>
          </xsd:extension>
        </xsd:complexContent>
      </xsd:complexType>
    </xsd:element>
    <xsd:element name="TaxCatchAllLabel" ma:index="11" nillable="true" ma:displayName="Taxonomy Catch All Column1" ma:description="" ma:hidden="true" ma:list="{12d50f3c-ec54-4f7d-8b69-3b7416ca2432}" ma:internalName="TaxCatchAllLabel" ma:readOnly="true" ma:showField="CatchAllDataLabel" ma:web="b0af63fc-0657-4e2a-97d1-063b88efd2c1">
      <xsd:complexType>
        <xsd:complexContent>
          <xsd:extension base="dms:MultiChoiceLookup">
            <xsd:sequence>
              <xsd:element name="Value" type="dms:Lookup" maxOccurs="unbounded" minOccurs="0" nillable="true"/>
            </xsd:sequence>
          </xsd:extension>
        </xsd:complexContent>
      </xsd:complexType>
    </xsd:element>
    <xsd:element name="RK_OrganisasjonsenhetTaxHTField0" ma:index="13" nillable="true" ma:taxonomy="true" ma:internalName="RK_OrganisasjonsenhetTaxHTField0" ma:taxonomyFieldName="RK_Organisasjonsenhet" ma:displayName="Organisasjonsenhet" ma:fieldId="{ffec9b57-c057-4bd1-b772-6ba4c34805a2}" ma:taxonomyMulti="true" ma:sspId="1530352a-ac41-4fbd-90f0-f75dc8036244" ma:termSetId="5319f4ed-29e4-4a4c-86d8-e2bca6b2ec5d" ma:anchorId="00000000-0000-0000-0000-000000000000" ma:open="false" ma:isKeyword="false">
      <xsd:complexType>
        <xsd:sequence>
          <xsd:element ref="pc:Terms" minOccurs="0" maxOccurs="1"/>
        </xsd:sequence>
      </xsd:complexType>
    </xsd:element>
    <xsd:element name="RK_EmneordTaxHTField0" ma:index="15" nillable="true" ma:taxonomy="true" ma:internalName="RK_EmneordTaxHTField0" ma:taxonomyFieldName="RK_Emneord" ma:displayName="Emneord" ma:fieldId="{e6fb3dad-ef0f-4f30-9a2c-843598e934e2}" ma:taxonomyMulti="true" ma:sspId="1530352a-ac41-4fbd-90f0-f75dc8036244" ma:termSetId="01a64eb3-aad1-40f1-ab36-6d820bd64277" ma:anchorId="00000000-0000-0000-0000-000000000000" ma:open="false" ma:isKeyword="false">
      <xsd:complexType>
        <xsd:sequence>
          <xsd:element ref="pc:Terms" minOccurs="0" maxOccurs="1"/>
        </xsd:sequence>
      </xsd:complexType>
    </xsd:element>
    <xsd:element name="RK_Ar" ma:index="17" nillable="true" ma:displayName="År" ma:internalName="RK_Ar">
      <xsd:simpleType>
        <xsd:restriction base="dms:Text">
          <xsd:maxLength value="255"/>
        </xsd:restriction>
      </xsd:simpleType>
    </xsd:element>
    <xsd:element name="TaxKeywordTaxHTField" ma:index="18" nillable="true" ma:taxonomy="true" ma:internalName="TaxKeywordTaxHTField" ma:taxonomyFieldName="TaxKeyword" ma:displayName="Nøkkelord" ma:fieldId="{23f27201-bee3-471e-b2e7-b64fd8b7ca38}" ma:taxonomyMulti="true" ma:sspId="1530352a-ac41-4fbd-90f0-f75dc8036244" ma:termSetId="00000000-0000-0000-0000-000000000000" ma:anchorId="00000000-0000-0000-0000-000000000000" ma:open="true" ma:isKeyword="tru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0af63fc-0657-4e2a-97d1-063b88efd2c1" elementFormDefault="qualified">
    <xsd:import namespace="http://schemas.microsoft.com/office/2006/documentManagement/types"/>
    <xsd:import namespace="http://schemas.microsoft.com/office/infopath/2007/PartnerControls"/>
    <xsd:element name="SharedWithUsers" ma:index="20" nillable="true" ma:displayName="Delt med"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Delingsdetaljer" ma:description="" ma:internalName="SharedWithDetails" ma:readOnly="true">
      <xsd:simpleType>
        <xsd:restriction base="dms:Note">
          <xsd:maxLength value="255"/>
        </xsd:restriction>
      </xsd:simpleType>
    </xsd:element>
    <xsd:element name="LastSharedByUser" ma:index="24" nillable="true" ma:displayName="Sist delt etter bruker" ma:description="" ma:internalName="LastSharedByUser" ma:readOnly="true">
      <xsd:simpleType>
        <xsd:restriction base="dms:Note">
          <xsd:maxLength value="255"/>
        </xsd:restriction>
      </xsd:simpleType>
    </xsd:element>
    <xsd:element name="LastSharedByTime" ma:index="25" nillable="true" ma:displayName="Sist delt etter klokkeslett"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3" nillable="true" ma:displayName="IconOverlay" ma:hidden="true" ma:internalName="IconOverlay">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3a5f4f7-e522-42d4-a86b-83a9de0a6010" elementFormDefault="qualified">
    <xsd:import namespace="http://schemas.microsoft.com/office/2006/documentManagement/types"/>
    <xsd:import namespace="http://schemas.microsoft.com/office/infopath/2007/PartnerControls"/>
    <xsd:element name="MediaServiceMetadata" ma:index="26" nillable="true" ma:displayName="MediaServiceMetadata" ma:description="" ma:hidden="true" ma:internalName="MediaServiceMetadata" ma:readOnly="true">
      <xsd:simpleType>
        <xsd:restriction base="dms:Note"/>
      </xsd:simpleType>
    </xsd:element>
    <xsd:element name="MediaServiceFastMetadata" ma:index="27" nillable="true" ma:displayName="MediaServiceFastMetadata" ma:description="" ma:hidden="true" ma:internalName="MediaServiceFastMetadata" ma:readOnly="true">
      <xsd:simpleType>
        <xsd:restriction base="dms:Note"/>
      </xsd:simpleType>
    </xsd:element>
    <xsd:element name="MediaServiceDateTaken" ma:index="28" nillable="true" ma:displayName="MediaServiceDateTaken" ma:description="" ma:hidden="true" ma:internalName="MediaServiceDateTaken" ma:readOnly="true">
      <xsd:simpleType>
        <xsd:restriction base="dms:Text"/>
      </xsd:simpleType>
    </xsd:element>
    <xsd:element name="MediaServiceAutoTags" ma:index="29" nillable="true" ma:displayName="MediaServiceAutoTags" ma:description="" ma:internalName="MediaServiceAutoTags" ma:readOnly="true">
      <xsd:simpleType>
        <xsd:restriction base="dms:Text"/>
      </xsd:simpleType>
    </xsd:element>
    <xsd:element name="MediaServiceLocation" ma:index="30" nillable="true" ma:displayName="MediaServiceLocation" ma:description="" ma:internalName="MediaServiceLocation" ma:readOnly="true">
      <xsd:simpleType>
        <xsd:restriction base="dms:Text"/>
      </xsd:simpleType>
    </xsd:element>
    <xsd:element name="MediaServiceOCR" ma:index="31"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p:properties xmlns:p="http://schemas.microsoft.com/office/2006/metadata/properties" xmlns:xsi="http://www.w3.org/2001/XMLSchema-instance">
  <documentManagement>
    <TaxCatchAll xmlns="557d8cf5-74aa-457a-95db-53615d053f64">
      <Value>13</Value>
      <Value>725</Value>
    </TaxCatchAll>
    <TaxKeywordTaxHTField xmlns="557d8cf5-74aa-457a-95db-53615d053f64">
      <Terms xmlns="http://schemas.microsoft.com/office/infopath/2007/PartnerControls">
        <TermInfo xmlns="http://schemas.microsoft.com/office/infopath/2007/PartnerControls">
          <TermName xmlns="http://schemas.microsoft.com/office/infopath/2007/PartnerControls">opplæringsplan</TermName>
          <TermId xmlns="http://schemas.microsoft.com/office/infopath/2007/PartnerControls">8d7068b9-bb57-43bf-8af3-7904dca46b98</TermId>
        </TermInfo>
      </Terms>
    </TaxKeywordTaxHTField>
    <RK_StatusTaxHTField0 xmlns="557d8cf5-74aa-457a-95db-53615d053f64">
      <Terms xmlns="http://schemas.microsoft.com/office/infopath/2007/PartnerControls"/>
    </RK_StatusTaxHTField0>
    <DocumentSetDescription xmlns="http://schemas.microsoft.com/sharepoint/v3" xsi:nil="true"/>
    <RK_OrganisasjonsenhetTaxHTField0 xmlns="557d8cf5-74aa-457a-95db-53615d053f64">
      <Terms xmlns="http://schemas.microsoft.com/office/infopath/2007/PartnerControls">
        <TermInfo xmlns="http://schemas.microsoft.com/office/infopath/2007/PartnerControls">
          <TermName xmlns="http://schemas.microsoft.com/office/infopath/2007/PartnerControls">DK Buskerud</TermName>
          <TermId xmlns="http://schemas.microsoft.com/office/infopath/2007/PartnerControls">1d0ceb17-9f5a-4538-9c48-0f66f0976bc1</TermId>
        </TermInfo>
      </Terms>
    </RK_OrganisasjonsenhetTaxHTField0>
    <RK_Prosjektnummer xmlns="557d8cf5-74aa-457a-95db-53615d053f64" xsi:nil="true"/>
    <RK_EmneordTaxHTField0 xmlns="557d8cf5-74aa-457a-95db-53615d053f64">
      <Terms xmlns="http://schemas.microsoft.com/office/infopath/2007/PartnerControls"/>
    </RK_EmneordTaxHTField0>
    <RK_Ar xmlns="557d8cf5-74aa-457a-95db-53615d053f64">2017</RK_Ar>
    <IconOverlay xmlns="http://schemas.microsoft.com/sharepoint/v4" xsi:nil="true"/>
  </documentManagement>
</p:properties>
</file>

<file path=customXml/itemProps1.xml><?xml version="1.0" encoding="utf-8"?>
<ds:datastoreItem xmlns:ds="http://schemas.openxmlformats.org/officeDocument/2006/customXml" ds:itemID="{942FA336-9F90-429A-8DFE-B869C62EE532}">
  <ds:schemaRefs>
    <ds:schemaRef ds:uri="Microsoft.SharePoint.Taxonomy.ContentTypeSync"/>
  </ds:schemaRefs>
</ds:datastoreItem>
</file>

<file path=customXml/itemProps2.xml><?xml version="1.0" encoding="utf-8"?>
<ds:datastoreItem xmlns:ds="http://schemas.openxmlformats.org/officeDocument/2006/customXml" ds:itemID="{95C61779-39C1-426D-9CD4-EB6193C522D1}">
  <ds:schemaRefs>
    <ds:schemaRef ds:uri="http://schemas.microsoft.com/sharepoint/v3/contenttype/forms"/>
  </ds:schemaRefs>
</ds:datastoreItem>
</file>

<file path=customXml/itemProps3.xml><?xml version="1.0" encoding="utf-8"?>
<ds:datastoreItem xmlns:ds="http://schemas.openxmlformats.org/officeDocument/2006/customXml" ds:itemID="{7D04184E-EB38-4C55-8E86-56957304124E}">
  <ds:schemaRefs>
    <ds:schemaRef ds:uri="http://schemas.microsoft.com/office/2006/metadata/customXsn"/>
  </ds:schemaRefs>
</ds:datastoreItem>
</file>

<file path=customXml/itemProps4.xml><?xml version="1.0" encoding="utf-8"?>
<ds:datastoreItem xmlns:ds="http://schemas.openxmlformats.org/officeDocument/2006/customXml" ds:itemID="{617716B1-14E6-46E6-8559-CEBAC003DA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57d8cf5-74aa-457a-95db-53615d053f64"/>
    <ds:schemaRef ds:uri="b0af63fc-0657-4e2a-97d1-063b88efd2c1"/>
    <ds:schemaRef ds:uri="http://schemas.microsoft.com/sharepoint/v4"/>
    <ds:schemaRef ds:uri="53a5f4f7-e522-42d4-a86b-83a9de0a601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AB1A481E-8609-460C-8FA9-A671A146DC60}">
  <ds:schemaRefs>
    <ds:schemaRef ds:uri="http://purl.org/dc/elements/1.1/"/>
    <ds:schemaRef ds:uri="http://schemas.microsoft.com/office/2006/metadata/properties"/>
    <ds:schemaRef ds:uri="http://schemas.microsoft.com/office/2006/documentManagement/types"/>
    <ds:schemaRef ds:uri="53a5f4f7-e522-42d4-a86b-83a9de0a6010"/>
    <ds:schemaRef ds:uri="http://purl.org/dc/terms/"/>
    <ds:schemaRef ds:uri="http://schemas.microsoft.com/office/infopath/2007/PartnerControls"/>
    <ds:schemaRef ds:uri="http://purl.org/dc/dcmitype/"/>
    <ds:schemaRef ds:uri="http://schemas.openxmlformats.org/package/2006/metadata/core-properties"/>
    <ds:schemaRef ds:uri="http://schemas.microsoft.com/sharepoint/v4"/>
    <ds:schemaRef ds:uri="b0af63fc-0657-4e2a-97d1-063b88efd2c1"/>
    <ds:schemaRef ds:uri="557d8cf5-74aa-457a-95db-53615d053f64"/>
    <ds:schemaRef ds:uri="http://schemas.microsoft.com/sharepoint/v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610</Words>
  <Application>Microsoft Office PowerPoint</Application>
  <PresentationFormat>Skjermfremvisning (4:3)</PresentationFormat>
  <Paragraphs>74</Paragraphs>
  <Slides>2</Slides>
  <Notes>0</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2</vt:i4>
      </vt:variant>
    </vt:vector>
  </HeadingPairs>
  <TitlesOfParts>
    <vt:vector size="8" baseType="lpstr">
      <vt:lpstr>Arial</vt:lpstr>
      <vt:lpstr>Calibri</vt:lpstr>
      <vt:lpstr>Wingdings</vt:lpstr>
      <vt:lpstr>XMyriad</vt:lpstr>
      <vt:lpstr>XMyriad Fet</vt:lpstr>
      <vt:lpstr>Office-tema</vt:lpstr>
      <vt:lpstr>PowerPoint-presentasjon</vt:lpstr>
      <vt:lpstr>PowerPoint-presentasjon</vt:lpstr>
    </vt:vector>
  </TitlesOfParts>
  <Company>Norges Rode Kors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Jorunn Høgeli</dc:creator>
  <cp:keywords>opplæringsplan</cp:keywords>
  <cp:lastModifiedBy>Jorunn Høgeli Kornerud</cp:lastModifiedBy>
  <cp:revision>42</cp:revision>
  <cp:lastPrinted>2018-10-08T11:03:29Z</cp:lastPrinted>
  <dcterms:created xsi:type="dcterms:W3CDTF">2012-04-27T07:04:26Z</dcterms:created>
  <dcterms:modified xsi:type="dcterms:W3CDTF">2019-01-08T07:45:54Z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0x010100312DEA7ECCD64A33A487D843BDC7601300A518F43331E20D47B5C650EA7D74FE74</vt:lpwstr>
  </property>
  <property fmtid="{D5CDD505-2E9C-101B-9397-08002B2CF9AE}" pid="3" name="_dlc_DocIdItemGuid">
    <vt:lpwstr>ca477d74-2933-4aad-89b0-d8058829fa5a</vt:lpwstr>
  </property>
  <property fmtid="{D5CDD505-2E9C-101B-9397-08002B2CF9AE}" pid="4" name="RedCrossLanguage">
    <vt:lpwstr>1;#Norsk|69202f3e-22fb-440c-afc3-5ff42563862f</vt:lpwstr>
  </property>
  <property fmtid="{D5CDD505-2E9C-101B-9397-08002B2CF9AE}" pid="5" name="TaxKeyword">
    <vt:lpwstr>725;#opplæringsplan|8d7068b9-bb57-43bf-8af3-7904dca46b98</vt:lpwstr>
  </property>
  <property fmtid="{D5CDD505-2E9C-101B-9397-08002B2CF9AE}" pid="6" name="RedCrossTopics">
    <vt:lpwstr/>
  </property>
  <property fmtid="{D5CDD505-2E9C-101B-9397-08002B2CF9AE}" pid="7" name="RedCrossOrganization">
    <vt:lpwstr>228;#DK Buskerud|65f3e9bf-b077-4442-bfd4-e0ad121cb2ec</vt:lpwstr>
  </property>
  <property fmtid="{D5CDD505-2E9C-101B-9397-08002B2CF9AE}" pid="8" name="DocumentStatus">
    <vt:lpwstr/>
  </property>
  <property fmtid="{D5CDD505-2E9C-101B-9397-08002B2CF9AE}" pid="9" name="RK_Status">
    <vt:lpwstr/>
  </property>
  <property fmtid="{D5CDD505-2E9C-101B-9397-08002B2CF9AE}" pid="10" name="RK_Organisasjonsenhet">
    <vt:lpwstr>13;#DK Buskerud|1d0ceb17-9f5a-4538-9c48-0f66f0976bc1</vt:lpwstr>
  </property>
  <property fmtid="{D5CDD505-2E9C-101B-9397-08002B2CF9AE}" pid="11" name="RK_Emneord">
    <vt:lpwstr/>
  </property>
  <property fmtid="{D5CDD505-2E9C-101B-9397-08002B2CF9AE}" pid="12" name="_docset_NoMedatataSyncRequired">
    <vt:lpwstr>False</vt:lpwstr>
  </property>
  <property fmtid="{D5CDD505-2E9C-101B-9397-08002B2CF9AE}" pid="13" name="RK_Portalstruktur">
    <vt:lpwstr/>
  </property>
  <property fmtid="{D5CDD505-2E9C-101B-9397-08002B2CF9AE}" pid="14" name="RK_PortalstrukturTaxHTField0">
    <vt:lpwstr/>
  </property>
</Properties>
</file>