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324" r:id="rId6"/>
    <p:sldId id="331" r:id="rId7"/>
    <p:sldId id="340" r:id="rId8"/>
    <p:sldId id="313" r:id="rId9"/>
    <p:sldId id="329" r:id="rId10"/>
    <p:sldId id="339" r:id="rId11"/>
    <p:sldId id="337" r:id="rId12"/>
    <p:sldId id="336" r:id="rId13"/>
    <p:sldId id="338" r:id="rId14"/>
    <p:sldId id="323" r:id="rId15"/>
    <p:sldId id="314"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D35"/>
    <a:srgbClr val="996600"/>
    <a:srgbClr val="51B0C3"/>
    <a:srgbClr val="B3DDE5"/>
    <a:srgbClr val="C0D8CA"/>
    <a:srgbClr val="7FA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6355" autoAdjust="0"/>
  </p:normalViewPr>
  <p:slideViewPr>
    <p:cSldViewPr snapToGrid="0" showGuides="1">
      <p:cViewPr varScale="1">
        <p:scale>
          <a:sx n="58" d="100"/>
          <a:sy n="58" d="100"/>
        </p:scale>
        <p:origin x="1555" y="3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5.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9A97B-E1FA-4D06-94C3-A1F5D411939C}" type="datetimeFigureOut">
              <a:rPr lang="nb-NO" smtClean="0"/>
              <a:t>19.11.2021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302E6-FFC2-4D9C-90A1-9C544BC1CCD2}" type="slidenum">
              <a:rPr lang="nb-NO" smtClean="0"/>
              <a:t>‹#›</a:t>
            </a:fld>
            <a:endParaRPr lang="nb-NO"/>
          </a:p>
        </p:txBody>
      </p:sp>
    </p:spTree>
    <p:extLst>
      <p:ext uri="{BB962C8B-B14F-4D97-AF65-F5344CB8AC3E}">
        <p14:creationId xmlns:p14="http://schemas.microsoft.com/office/powerpoint/2010/main" val="58871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600" dirty="0" smtClean="0"/>
              <a:t>Takk</a:t>
            </a:r>
            <a:r>
              <a:rPr lang="nb-NO" sz="1600" baseline="0" dirty="0" smtClean="0"/>
              <a:t> for invitasjonen, hyggelig å være her! </a:t>
            </a:r>
          </a:p>
          <a:p>
            <a:endParaRPr lang="nb-NO" sz="1600" baseline="0" dirty="0" smtClean="0"/>
          </a:p>
          <a:p>
            <a:r>
              <a:rPr lang="nb-NO" sz="1600" dirty="0" smtClean="0"/>
              <a:t>Jeg heter</a:t>
            </a:r>
            <a:r>
              <a:rPr lang="nb-NO" sz="1600" baseline="0" dirty="0" smtClean="0"/>
              <a:t> Sveinung Torgersen, og jobber i JD. Litt vanskelig å vite hva som er relevant for dere, i utgangspunktet tror jeg ikke det er så mye spennende nytt fra JD. Men jeg vil fortelle litt hvor jeg kommer fra, og noen ting vi jobber med i departementet som kan være relevant for dere. </a:t>
            </a:r>
          </a:p>
          <a:p>
            <a:endParaRPr lang="nb-NO" sz="1600" baseline="0" dirty="0" smtClean="0"/>
          </a:p>
          <a:p>
            <a:endParaRPr lang="nb-NO" sz="1600" dirty="0"/>
          </a:p>
        </p:txBody>
      </p:sp>
      <p:sp>
        <p:nvSpPr>
          <p:cNvPr id="4" name="Plassholder for lysbildenummer 3"/>
          <p:cNvSpPr>
            <a:spLocks noGrp="1"/>
          </p:cNvSpPr>
          <p:nvPr>
            <p:ph type="sldNum" sz="quarter" idx="10"/>
          </p:nvPr>
        </p:nvSpPr>
        <p:spPr/>
        <p:txBody>
          <a:bodyPr/>
          <a:lstStyle/>
          <a:p>
            <a:fld id="{EE3302E6-FFC2-4D9C-90A1-9C544BC1CCD2}" type="slidenum">
              <a:rPr lang="nb-NO" smtClean="0"/>
              <a:t>1</a:t>
            </a:fld>
            <a:endParaRPr lang="nb-NO"/>
          </a:p>
        </p:txBody>
      </p:sp>
    </p:spTree>
    <p:extLst>
      <p:ext uri="{BB962C8B-B14F-4D97-AF65-F5344CB8AC3E}">
        <p14:creationId xmlns:p14="http://schemas.microsoft.com/office/powerpoint/2010/main" val="3127004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dirty="0" smtClean="0"/>
              <a:t>I begge hendelsen trykket man raskt på den store røde knappen. Man skjønte omfanget. Som Dan nevnte i</a:t>
            </a:r>
            <a:r>
              <a:rPr lang="nb-NO" baseline="0" dirty="0" smtClean="0"/>
              <a:t> går – begge hendelsene kunne blitt så mye </a:t>
            </a:r>
            <a:r>
              <a:rPr lang="nb-NO" baseline="0" dirty="0" err="1" smtClean="0"/>
              <a:t>mye</a:t>
            </a:r>
            <a:r>
              <a:rPr lang="nb-NO" baseline="0" dirty="0" smtClean="0"/>
              <a:t> verre. 1000 døde bare på Viking Sky, og flere hundre på </a:t>
            </a:r>
            <a:r>
              <a:rPr lang="nb-NO" baseline="0" dirty="0" err="1" smtClean="0"/>
              <a:t>gjerdrum</a:t>
            </a:r>
            <a:r>
              <a:rPr lang="nb-NO" baseline="0" dirty="0" smtClean="0"/>
              <a:t>. </a:t>
            </a:r>
            <a:r>
              <a:rPr lang="nb-NO" dirty="0" smtClean="0"/>
              <a:t> Det har vært anbefalinger at letter skal</a:t>
            </a:r>
            <a:r>
              <a:rPr lang="nb-NO" baseline="0" dirty="0" smtClean="0"/>
              <a:t> sammenkalle redningsledelsen ved HRS – som man bare gjør ved stor og katastrofale hendelser. JD reviderer nå mandatet. Skalering av redningsaksjoner bør implementeres likt. Legger inn tre delingen slik det står i Redningshåndboka. : 1) redningsoppdrag, 2) Alvorlig hendelse og 3) katastrofe – bidrar til lik håndtering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smtClean="0"/>
              <a:t> </a:t>
            </a:r>
          </a:p>
          <a:p>
            <a:r>
              <a:rPr lang="nb-NO" baseline="0" dirty="0" smtClean="0"/>
              <a:t>2. Luftkoordinering. Under begge hendelsen var det en del press på luftkoordinering. Kanskje spesielt på Gjerdrum hvor det også var droner. Aircraft </a:t>
            </a:r>
            <a:r>
              <a:rPr lang="nb-NO" baseline="0" dirty="0" err="1" smtClean="0"/>
              <a:t>Coordinator</a:t>
            </a:r>
            <a:r>
              <a:rPr lang="nb-NO" baseline="0" dirty="0" smtClean="0"/>
              <a:t> </a:t>
            </a:r>
            <a:r>
              <a:rPr lang="nb-NO" baseline="0" dirty="0" err="1" smtClean="0"/>
              <a:t>veilder</a:t>
            </a:r>
            <a:r>
              <a:rPr lang="nb-NO" baseline="0" dirty="0" smtClean="0"/>
              <a:t>.  Tar tid. Komplisert. Trolig ferdig desember 2022. </a:t>
            </a:r>
          </a:p>
          <a:p>
            <a:endParaRPr lang="nb-NO" baseline="0" dirty="0" smtClean="0"/>
          </a:p>
          <a:p>
            <a:r>
              <a:rPr lang="nb-NO" baseline="0" dirty="0" smtClean="0"/>
              <a:t>3. MRO (Mass </a:t>
            </a:r>
            <a:r>
              <a:rPr lang="nb-NO" baseline="0" dirty="0" err="1" smtClean="0"/>
              <a:t>rescue</a:t>
            </a:r>
            <a:r>
              <a:rPr lang="nb-NO" baseline="0" dirty="0" smtClean="0"/>
              <a:t> </a:t>
            </a:r>
            <a:r>
              <a:rPr lang="nb-NO" baseline="0" dirty="0" err="1" smtClean="0"/>
              <a:t>operation</a:t>
            </a:r>
            <a:r>
              <a:rPr lang="nb-NO" baseline="0" dirty="0" smtClean="0"/>
              <a:t>) veileder. Oppfølging etter Viking Sky, men gjelder også for </a:t>
            </a:r>
            <a:r>
              <a:rPr lang="nb-NO" baseline="0" dirty="0" err="1" smtClean="0"/>
              <a:t>Gje</a:t>
            </a:r>
            <a:endParaRPr lang="nb-NO" baseline="0" dirty="0" smtClean="0"/>
          </a:p>
          <a:p>
            <a:endParaRPr lang="nb-NO" baseline="0" dirty="0" smtClean="0"/>
          </a:p>
          <a:p>
            <a:r>
              <a:rPr lang="nb-NO" sz="1200" b="1" kern="1200" dirty="0" smtClean="0">
                <a:solidFill>
                  <a:schemeClr val="tx1"/>
                </a:solidFill>
                <a:effectLst/>
                <a:latin typeface="+mn-lt"/>
                <a:ea typeface="+mn-ea"/>
                <a:cs typeface="+mn-cs"/>
              </a:rPr>
              <a:t>Oppfølging av Gjerdrum evaluering</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Læringspunktene treffer mange, kanskje særlig HRS, POD, DSB, kommunene, statsforvalter og noen få til JD. </a:t>
            </a:r>
            <a:r>
              <a:rPr lang="nb-NO" sz="1200" u="sng" kern="1200" dirty="0" smtClean="0">
                <a:solidFill>
                  <a:schemeClr val="tx1"/>
                </a:solidFill>
                <a:effectLst/>
                <a:latin typeface="+mn-lt"/>
                <a:ea typeface="+mn-ea"/>
                <a:cs typeface="+mn-cs"/>
              </a:rPr>
              <a:t>Noe som treffer JD, og følges opp: </a:t>
            </a:r>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Mandat for redningsledelsen bør revideres</a:t>
            </a:r>
            <a:r>
              <a:rPr lang="nb-NO" sz="1200" kern="1200" dirty="0" smtClean="0">
                <a:solidFill>
                  <a:schemeClr val="tx1"/>
                </a:solidFill>
                <a:effectLst/>
                <a:latin typeface="+mn-lt"/>
                <a:ea typeface="+mn-ea"/>
                <a:cs typeface="+mn-cs"/>
              </a:rPr>
              <a:t>. Under arbeid med HRS nå. Kan også dekke en annen anbefaling som gjelder at skalering av redningsaksjoner bør implementeres likt hos </a:t>
            </a:r>
            <a:r>
              <a:rPr lang="nb-NO" sz="1200" kern="1200" dirty="0" err="1" smtClean="0">
                <a:solidFill>
                  <a:schemeClr val="tx1"/>
                </a:solidFill>
                <a:effectLst/>
                <a:latin typeface="+mn-lt"/>
                <a:ea typeface="+mn-ea"/>
                <a:cs typeface="+mn-cs"/>
              </a:rPr>
              <a:t>nødetetar</a:t>
            </a:r>
            <a:r>
              <a:rPr lang="nb-NO" sz="1200" kern="1200" dirty="0" smtClean="0">
                <a:solidFill>
                  <a:schemeClr val="tx1"/>
                </a:solidFill>
                <a:effectLst/>
                <a:latin typeface="+mn-lt"/>
                <a:ea typeface="+mn-ea"/>
                <a:cs typeface="+mn-cs"/>
              </a:rPr>
              <a:t> og HRS. </a:t>
            </a:r>
          </a:p>
          <a:p>
            <a:r>
              <a:rPr lang="nb-NO" sz="1200" b="1" kern="1200" dirty="0" smtClean="0">
                <a:solidFill>
                  <a:schemeClr val="tx1"/>
                </a:solidFill>
                <a:effectLst/>
                <a:latin typeface="+mn-lt"/>
                <a:ea typeface="+mn-ea"/>
                <a:cs typeface="+mn-cs"/>
              </a:rPr>
              <a:t>Vurdere om NVE bør være fast representant ved LRS</a:t>
            </a:r>
            <a:r>
              <a:rPr lang="nb-NO" sz="1200" kern="1200" dirty="0" smtClean="0">
                <a:solidFill>
                  <a:schemeClr val="tx1"/>
                </a:solidFill>
                <a:effectLst/>
                <a:latin typeface="+mn-lt"/>
                <a:ea typeface="+mn-ea"/>
                <a:cs typeface="+mn-cs"/>
              </a:rPr>
              <a:t>. Bør vurderes. </a:t>
            </a:r>
          </a:p>
          <a:p>
            <a:endParaRPr lang="nb-NO" sz="1200" b="1"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Bør utrede mobilt befolkningsvarslingssystem</a:t>
            </a:r>
            <a:r>
              <a:rPr lang="nb-NO" sz="1200" kern="1200" dirty="0" smtClean="0">
                <a:solidFill>
                  <a:schemeClr val="tx1"/>
                </a:solidFill>
                <a:effectLst/>
                <a:latin typeface="+mn-lt"/>
                <a:ea typeface="+mn-ea"/>
                <a:cs typeface="+mn-cs"/>
              </a:rPr>
              <a:t>. Har holdt på en stund. Uavklart. Dyrt. </a:t>
            </a:r>
          </a:p>
          <a:p>
            <a:r>
              <a:rPr lang="nb-NO" sz="1200" b="1" kern="1200" dirty="0" smtClean="0">
                <a:solidFill>
                  <a:schemeClr val="tx1"/>
                </a:solidFill>
                <a:effectLst/>
                <a:latin typeface="+mn-lt"/>
                <a:ea typeface="+mn-ea"/>
                <a:cs typeface="+mn-cs"/>
              </a:rPr>
              <a:t>Utvikle digitalt </a:t>
            </a:r>
            <a:r>
              <a:rPr lang="nb-NO" sz="1200" b="1" kern="1200" dirty="0" err="1" smtClean="0">
                <a:solidFill>
                  <a:schemeClr val="tx1"/>
                </a:solidFill>
                <a:effectLst/>
                <a:latin typeface="+mn-lt"/>
                <a:ea typeface="+mn-ea"/>
                <a:cs typeface="+mn-cs"/>
              </a:rPr>
              <a:t>aksjonstøtteverktøy</a:t>
            </a:r>
            <a:r>
              <a:rPr lang="nb-NO" sz="1200" kern="1200" dirty="0" smtClean="0">
                <a:solidFill>
                  <a:schemeClr val="tx1"/>
                </a:solidFill>
                <a:effectLst/>
                <a:latin typeface="+mn-lt"/>
                <a:ea typeface="+mn-ea"/>
                <a:cs typeface="+mn-cs"/>
              </a:rPr>
              <a:t>. HRS har fått ansvaret. Det som er helt klart: JD tar i alle fall ikke på seg ansvaret med innkjøp, utvikle og drifte et slikt system. </a:t>
            </a:r>
          </a:p>
          <a:p>
            <a:endParaRPr lang="nb-NO" baseline="0" dirty="0" err="1" smtClean="0"/>
          </a:p>
        </p:txBody>
      </p:sp>
      <p:sp>
        <p:nvSpPr>
          <p:cNvPr id="4" name="Plassholder for lysbildenummer 3"/>
          <p:cNvSpPr>
            <a:spLocks noGrp="1"/>
          </p:cNvSpPr>
          <p:nvPr>
            <p:ph type="sldNum" sz="quarter" idx="10"/>
          </p:nvPr>
        </p:nvSpPr>
        <p:spPr/>
        <p:txBody>
          <a:bodyPr/>
          <a:lstStyle/>
          <a:p>
            <a:fld id="{EE3302E6-FFC2-4D9C-90A1-9C544BC1CCD2}" type="slidenum">
              <a:rPr lang="nb-NO" smtClean="0"/>
              <a:t>10</a:t>
            </a:fld>
            <a:endParaRPr lang="nb-NO"/>
          </a:p>
        </p:txBody>
      </p:sp>
    </p:spTree>
    <p:extLst>
      <p:ext uri="{BB962C8B-B14F-4D97-AF65-F5344CB8AC3E}">
        <p14:creationId xmlns:p14="http://schemas.microsoft.com/office/powerpoint/2010/main" val="283200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u="sng" dirty="0" smtClean="0"/>
              <a:t>NB – Ny oppdatert veileder</a:t>
            </a:r>
            <a:r>
              <a:rPr lang="nb-NO" b="1" u="sng" baseline="0" dirty="0" smtClean="0"/>
              <a:t> for søk etter savnet person på land blir klar rett rundt hjørnet (HRS) </a:t>
            </a:r>
            <a:endParaRPr lang="nb-NO"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b="1" u="sng" dirty="0" smtClean="0"/>
              <a:t>Status nye redningshelikoptre</a:t>
            </a:r>
            <a:r>
              <a:rPr lang="nb-NO" dirty="0" smtClean="0"/>
              <a:t>: Dette fikk dere vel presentasjon av 330 i går. I alle fall: </a:t>
            </a:r>
            <a:r>
              <a:rPr lang="nb-NO" sz="1200" dirty="0" smtClean="0">
                <a:solidFill>
                  <a:schemeClr val="bg1"/>
                </a:solidFill>
              </a:rPr>
              <a:t>11 helikopter er overtatt fra fabrikk og er i operativ bruk, til disp. for testing eller er på vedlikehold. </a:t>
            </a:r>
          </a:p>
          <a:p>
            <a:endParaRPr lang="nb-NO" baseline="0" dirty="0" smtClean="0"/>
          </a:p>
          <a:p>
            <a:r>
              <a:rPr lang="nb-NO" sz="1200" dirty="0" smtClean="0">
                <a:solidFill>
                  <a:schemeClr val="bg1"/>
                </a:solidFill>
              </a:rPr>
              <a:t>Første base Sola ble satt i drift i september 2020, andre base Ørland ble satt i drift i mai i år og Banak er neste base ut i februar/mars 2022. SAR Queen skal etter planen være i drift på</a:t>
            </a:r>
            <a:r>
              <a:rPr lang="nb-NO" sz="1200" baseline="0" dirty="0" smtClean="0">
                <a:solidFill>
                  <a:schemeClr val="bg1"/>
                </a:solidFill>
              </a:rPr>
              <a:t> </a:t>
            </a:r>
            <a:r>
              <a:rPr lang="nb-NO" sz="1200" dirty="0" smtClean="0">
                <a:solidFill>
                  <a:schemeClr val="bg1"/>
                </a:solidFill>
              </a:rPr>
              <a:t>alle de seks basene i løpet av 2023.</a:t>
            </a:r>
          </a:p>
          <a:p>
            <a:endParaRPr lang="nb-NO" baseline="0" dirty="0" smtClean="0"/>
          </a:p>
          <a:p>
            <a:r>
              <a:rPr lang="nb-NO" sz="1200" dirty="0" smtClean="0">
                <a:solidFill>
                  <a:schemeClr val="bg1"/>
                </a:solidFill>
              </a:rPr>
              <a:t>Fokus nå er </a:t>
            </a:r>
            <a:r>
              <a:rPr lang="nb-NO" sz="1200" u="sng" dirty="0" smtClean="0">
                <a:solidFill>
                  <a:schemeClr val="bg1"/>
                </a:solidFill>
              </a:rPr>
              <a:t>vedlikeholdsbehov</a:t>
            </a:r>
            <a:r>
              <a:rPr lang="nb-NO" sz="1200" dirty="0" smtClean="0">
                <a:solidFill>
                  <a:schemeClr val="bg1"/>
                </a:solidFill>
              </a:rPr>
              <a:t> og </a:t>
            </a:r>
            <a:r>
              <a:rPr lang="nb-NO" sz="1200" u="sng" dirty="0" smtClean="0">
                <a:solidFill>
                  <a:schemeClr val="bg1"/>
                </a:solidFill>
              </a:rPr>
              <a:t>deleleveranser</a:t>
            </a:r>
            <a:r>
              <a:rPr lang="nb-NO" sz="1200" dirty="0" smtClean="0">
                <a:solidFill>
                  <a:schemeClr val="bg1"/>
                </a:solidFill>
              </a:rPr>
              <a:t> for de nye redningshelikoptrene. </a:t>
            </a:r>
            <a:r>
              <a:rPr lang="nb-NO" sz="1200" baseline="0" dirty="0" smtClean="0">
                <a:solidFill>
                  <a:schemeClr val="bg1"/>
                </a:solidFill>
              </a:rPr>
              <a:t> </a:t>
            </a:r>
            <a:r>
              <a:rPr lang="nb-NO" sz="1200" dirty="0" smtClean="0">
                <a:solidFill>
                  <a:schemeClr val="bg1"/>
                </a:solidFill>
              </a:rPr>
              <a:t>NAWSARH-prosjektet samarbeider med leverandøren og forsvarssektoren for å finne løsninger. </a:t>
            </a:r>
          </a:p>
          <a:p>
            <a:endParaRPr lang="nb-NO" baseline="0" dirty="0" smtClean="0"/>
          </a:p>
          <a:p>
            <a:pPr lvl="1"/>
            <a:r>
              <a:rPr lang="nb-NO" b="1" u="sng" baseline="0" dirty="0" smtClean="0"/>
              <a:t>Redningshelikopterbase i Tromsø</a:t>
            </a:r>
            <a:r>
              <a:rPr lang="nb-NO" baseline="0" dirty="0" smtClean="0"/>
              <a:t>: For å styrke redningshelikopterberedskapen i Nord Norge ble det besluttet et det skal etableres en redningshelikopterbase i Tromsø basert på sivil innleie. Forberedelsene for etablering går i </a:t>
            </a:r>
            <a:r>
              <a:rPr lang="nb-NO" baseline="0" dirty="0" err="1" smtClean="0"/>
              <a:t>hht</a:t>
            </a:r>
            <a:r>
              <a:rPr lang="nb-NO" baseline="0" dirty="0" smtClean="0"/>
              <a:t> plan. Skal være operativ i løpet av 2022. CHC helikopter service åpner basen i Tromsø OG overtar driften av </a:t>
            </a:r>
            <a:r>
              <a:rPr lang="nb-NO" baseline="0" dirty="0" err="1" smtClean="0"/>
              <a:t>Sysslemesterens</a:t>
            </a:r>
            <a:r>
              <a:rPr lang="nb-NO" baseline="0" dirty="0" smtClean="0"/>
              <a:t> helikoptertjeneste (planlagt oppstart av CHC er 1. april 2022). Seksårskontrakt. Stortinget har bedt om at det startes forberedelser som sikrer 330 skvadronen overtar etter at kontrakten går ut. </a:t>
            </a:r>
          </a:p>
          <a:p>
            <a:pPr lvl="1"/>
            <a:endParaRPr lang="nb-NO" baseline="0" dirty="0" smtClean="0"/>
          </a:p>
          <a:p>
            <a:pPr lvl="1"/>
            <a:r>
              <a:rPr lang="nb-NO" b="1" u="sng" baseline="0" dirty="0" smtClean="0"/>
              <a:t>Landingsplasser sykehus: </a:t>
            </a:r>
          </a:p>
          <a:p>
            <a:pPr marL="628650" lvl="1" indent="-171450">
              <a:spcBef>
                <a:spcPts val="0"/>
              </a:spcBef>
              <a:spcAft>
                <a:spcPts val="600"/>
              </a:spcAft>
              <a:buFont typeface="Arial" panose="020B0604020202020204" pitchFamily="34" charset="0"/>
              <a:buChar char="•"/>
            </a:pPr>
            <a:r>
              <a:rPr lang="nb-NO" dirty="0" smtClean="0"/>
              <a:t>NAWSARH har ansvaret for tilpasninger </a:t>
            </a:r>
            <a:r>
              <a:rPr lang="nb-NO" u="sng" dirty="0" smtClean="0"/>
              <a:t>ved 9 sykehus </a:t>
            </a:r>
            <a:r>
              <a:rPr lang="nb-NO" dirty="0" smtClean="0"/>
              <a:t>(Rikshospitalet, Ullevål, Stavanger, Namsos, Trondheim, Orkdal, Arendal, Mosjøen, Tromsø)</a:t>
            </a:r>
          </a:p>
          <a:p>
            <a:pPr marL="628650" lvl="1" indent="-171450">
              <a:spcBef>
                <a:spcPts val="0"/>
              </a:spcBef>
              <a:spcAft>
                <a:spcPts val="600"/>
              </a:spcAft>
              <a:buFont typeface="Arial" panose="020B0604020202020204" pitchFamily="34" charset="0"/>
              <a:buChar char="•"/>
            </a:pPr>
            <a:r>
              <a:rPr lang="nb-NO" dirty="0" smtClean="0"/>
              <a:t>HOD, med bistand fra NAWSARH, skal foreta en helhetlig vurdering av behov for tilpasning av landingsplasser for øvrige sykehus mht. risiko, sårbarhet, konsekvenser og kost-nytte. </a:t>
            </a:r>
          </a:p>
          <a:p>
            <a:pPr marL="628650" lvl="1" indent="-171450">
              <a:spcBef>
                <a:spcPts val="0"/>
              </a:spcBef>
              <a:spcAft>
                <a:spcPts val="600"/>
              </a:spcAft>
              <a:buFont typeface="Arial" panose="020B0604020202020204" pitchFamily="34" charset="0"/>
              <a:buChar char="•"/>
            </a:pPr>
            <a:r>
              <a:rPr lang="nb-NO" dirty="0" smtClean="0"/>
              <a:t>Arbeidet med å finne løsninger for Ullevål sykehus i tillegg til sykehuset i Tromsø og St. Olavs hospital i Trondheim gjenstår. </a:t>
            </a:r>
          </a:p>
          <a:p>
            <a:pPr marL="628650" lvl="1" indent="-171450">
              <a:spcBef>
                <a:spcPts val="0"/>
              </a:spcBef>
              <a:spcAft>
                <a:spcPts val="600"/>
              </a:spcAft>
              <a:buFont typeface="Arial" panose="020B0604020202020204" pitchFamily="34" charset="0"/>
              <a:buChar char="•"/>
            </a:pPr>
            <a:r>
              <a:rPr lang="nb-NO" dirty="0" smtClean="0"/>
              <a:t>For Namsos legges det foreløpig opp til at SAR Queen skal lande på Namsos lufthavn.</a:t>
            </a:r>
          </a:p>
          <a:p>
            <a:pPr marL="628650" lvl="1" indent="-171450">
              <a:spcBef>
                <a:spcPts val="0"/>
              </a:spcBef>
              <a:spcAft>
                <a:spcPts val="600"/>
              </a:spcAft>
              <a:buFont typeface="Arial" panose="020B0604020202020204" pitchFamily="34" charset="0"/>
              <a:buChar char="•"/>
            </a:pPr>
            <a:r>
              <a:rPr lang="nb-NO" dirty="0" smtClean="0"/>
              <a:t>Sykehusbygg (tilsvarende Forsvarsbygg) står ansvarlig for bygging.</a:t>
            </a:r>
          </a:p>
          <a:p>
            <a:endParaRPr lang="nb-NO" dirty="0" smtClean="0"/>
          </a:p>
          <a:p>
            <a:r>
              <a:rPr lang="nb-NO" b="1" u="sng" dirty="0" smtClean="0"/>
              <a:t>Nytt Nødnett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t>Kontrakt på drift av Nødnett ut 2026 – opsjon på forlengelse til ukjent pris. </a:t>
            </a:r>
            <a:r>
              <a:rPr lang="nb-NO" sz="1200" kern="1200" dirty="0" smtClean="0">
                <a:solidFill>
                  <a:schemeClr val="tx1"/>
                </a:solidFill>
                <a:effectLst/>
                <a:latin typeface="+mn-lt"/>
                <a:ea typeface="+mn-ea"/>
                <a:cs typeface="+mn-cs"/>
              </a:rPr>
              <a:t>Svært viktig med styrt overgang fra gammelt til nytt - tidskritisk prosess</a:t>
            </a:r>
            <a:endParaRPr lang="nb-NO" sz="1200" dirty="0" smtClean="0"/>
          </a:p>
          <a:p>
            <a:r>
              <a:rPr lang="nb-NO" sz="1200" dirty="0" smtClean="0"/>
              <a:t>Det</a:t>
            </a:r>
            <a:r>
              <a:rPr lang="nb-NO" sz="1200" baseline="0" dirty="0" smtClean="0"/>
              <a:t> er b</a:t>
            </a:r>
            <a:r>
              <a:rPr lang="nb-NO" sz="1200" dirty="0" smtClean="0"/>
              <a:t>esluttet at neste løsning for nød- og beredskapskommunikasjon skal løses i kommersielle nett - KMD (kommunal og </a:t>
            </a:r>
            <a:r>
              <a:rPr lang="nb-NO" sz="1200" dirty="0" err="1" smtClean="0"/>
              <a:t>moderniseringsdep</a:t>
            </a:r>
            <a:r>
              <a:rPr lang="nb-NO" sz="1200" dirty="0" smtClean="0"/>
              <a:t>) og </a:t>
            </a:r>
            <a:r>
              <a:rPr lang="nb-NO" sz="1200" dirty="0" err="1" smtClean="0"/>
              <a:t>Nkom</a:t>
            </a:r>
            <a:r>
              <a:rPr lang="nb-NO" sz="1200" dirty="0" smtClean="0"/>
              <a:t> (Nasjonal kom myndighet) har ansvar for tilstrekkelig sikkerhet, robusthet og dekning i kommersielle nett.  DSB og </a:t>
            </a:r>
            <a:r>
              <a:rPr lang="nb-NO" sz="1200" dirty="0" err="1" smtClean="0"/>
              <a:t>Nkom</a:t>
            </a:r>
            <a:r>
              <a:rPr lang="nb-NO" sz="1200" dirty="0" smtClean="0"/>
              <a:t> utarbeidet en KVU (konseptvalgutredning) og kom med felles anbefaling. </a:t>
            </a:r>
          </a:p>
          <a:p>
            <a:pPr lvl="0"/>
            <a:r>
              <a:rPr lang="nb-NO" sz="1200" kern="1200" dirty="0" smtClean="0">
                <a:solidFill>
                  <a:schemeClr val="tx1"/>
                </a:solidFill>
                <a:effectLst/>
                <a:latin typeface="+mn-lt"/>
                <a:ea typeface="+mn-ea"/>
                <a:cs typeface="+mn-cs"/>
              </a:rPr>
              <a:t>Ekstern </a:t>
            </a:r>
            <a:r>
              <a:rPr lang="nb-NO" sz="1200" kern="1200" dirty="0" err="1" smtClean="0">
                <a:solidFill>
                  <a:schemeClr val="tx1"/>
                </a:solidFill>
                <a:effectLst/>
                <a:latin typeface="+mn-lt"/>
                <a:ea typeface="+mn-ea"/>
                <a:cs typeface="+mn-cs"/>
              </a:rPr>
              <a:t>kvalitetssikrer</a:t>
            </a:r>
            <a:r>
              <a:rPr lang="nb-NO" sz="1200" kern="1200" dirty="0" smtClean="0">
                <a:solidFill>
                  <a:schemeClr val="tx1"/>
                </a:solidFill>
                <a:effectLst/>
                <a:latin typeface="+mn-lt"/>
                <a:ea typeface="+mn-ea"/>
                <a:cs typeface="+mn-cs"/>
              </a:rPr>
              <a:t> har gjennomgått KVU-en og kommet med sitt råd</a:t>
            </a:r>
          </a:p>
          <a:p>
            <a:pPr lvl="0"/>
            <a:r>
              <a:rPr lang="nb-NO" sz="1200" kern="1200" dirty="0" smtClean="0">
                <a:solidFill>
                  <a:schemeClr val="tx1"/>
                </a:solidFill>
                <a:effectLst/>
                <a:latin typeface="+mn-lt"/>
                <a:ea typeface="+mn-ea"/>
                <a:cs typeface="+mn-cs"/>
              </a:rPr>
              <a:t>Vi forventer at beslutning om veien videre (konseptvalg) vil tas i 2022</a:t>
            </a:r>
          </a:p>
          <a:p>
            <a:r>
              <a:rPr lang="nb-NO" sz="1200" kern="1200" dirty="0" smtClean="0">
                <a:solidFill>
                  <a:schemeClr val="tx1"/>
                </a:solidFill>
                <a:effectLst/>
                <a:latin typeface="+mn-lt"/>
                <a:ea typeface="+mn-ea"/>
                <a:cs typeface="+mn-cs"/>
              </a:rPr>
              <a:t> </a:t>
            </a:r>
          </a:p>
          <a:p>
            <a:r>
              <a:rPr lang="nb-NO" sz="1200" b="1" u="sng" kern="1200" dirty="0" smtClean="0">
                <a:solidFill>
                  <a:schemeClr val="tx1"/>
                </a:solidFill>
                <a:effectLst/>
                <a:latin typeface="+mn-lt"/>
                <a:ea typeface="+mn-ea"/>
                <a:cs typeface="+mn-cs"/>
              </a:rPr>
              <a:t>Maritim Kystradio</a:t>
            </a:r>
            <a:r>
              <a:rPr lang="nb-NO" sz="1200" kern="1200" dirty="0" smtClean="0">
                <a:solidFill>
                  <a:schemeClr val="tx1"/>
                </a:solidFill>
                <a:effectLst/>
                <a:latin typeface="+mn-lt"/>
                <a:ea typeface="+mn-ea"/>
                <a:cs typeface="+mn-cs"/>
              </a:rPr>
              <a:t>: </a:t>
            </a:r>
          </a:p>
          <a:p>
            <a:r>
              <a:rPr lang="nb-NO" sz="1200" dirty="0" smtClean="0"/>
              <a:t>En god nyhet:</a:t>
            </a:r>
            <a:r>
              <a:rPr lang="nb-NO" sz="1200" baseline="0" dirty="0" smtClean="0"/>
              <a:t> </a:t>
            </a:r>
            <a:r>
              <a:rPr lang="nb-NO" sz="1200" dirty="0" smtClean="0"/>
              <a:t>Aller først vil jeg si at HF radio er på plass med dekning fra 2020 i hele Arktis. Bare 6 </a:t>
            </a:r>
            <a:r>
              <a:rPr lang="nb-NO" sz="1200" dirty="0" err="1" smtClean="0"/>
              <a:t>mill</a:t>
            </a:r>
            <a:r>
              <a:rPr lang="nb-NO" sz="1200" dirty="0" smtClean="0"/>
              <a:t> kroner og to radiomottagere har fisket dette. </a:t>
            </a:r>
          </a:p>
          <a:p>
            <a:endParaRPr lang="nb-NO" sz="1200" dirty="0" smtClean="0"/>
          </a:p>
          <a:p>
            <a:r>
              <a:rPr lang="nb-NO" sz="1200" dirty="0" smtClean="0"/>
              <a:t>Fremtidig innretning av kystradiotjenesten er til vurdering i JD i forbindelse med at dagens avtale med Telenor utløper i 2025. </a:t>
            </a:r>
          </a:p>
          <a:p>
            <a:r>
              <a:rPr lang="nb-NO" sz="1200" dirty="0" smtClean="0"/>
              <a:t>DSB har</a:t>
            </a:r>
            <a:r>
              <a:rPr lang="nb-NO" sz="1200" baseline="0" dirty="0" smtClean="0"/>
              <a:t> </a:t>
            </a:r>
            <a:r>
              <a:rPr lang="nb-NO" sz="1200" dirty="0" smtClean="0"/>
              <a:t>utredet saken og overleverte sine anbefalinger om fremtidig innretning av tjenesten til JD </a:t>
            </a:r>
          </a:p>
          <a:p>
            <a:r>
              <a:rPr lang="nb-NO" sz="1200" dirty="0" smtClean="0"/>
              <a:t>Saken og anbefalingene gitt av DSB, berører flere sektorer, og vi har bedt om innspill fra berørte departementer i forbindelse med vår behandling av saken</a:t>
            </a:r>
          </a:p>
          <a:p>
            <a:r>
              <a:rPr lang="nb-NO" sz="1200" dirty="0" smtClean="0"/>
              <a:t>Vi har også bedt Telenor som leverer tjenesten om å komme med innspill i saken</a:t>
            </a:r>
          </a:p>
          <a:p>
            <a:r>
              <a:rPr lang="nb-NO" sz="1200" dirty="0" smtClean="0"/>
              <a:t>Vi vil når innspill og vurderinger foreligge, etter planen i desember, fortsette arbeidet med saken og utarbeide et beslutningsgrunnlag i saken</a:t>
            </a: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EE3302E6-FFC2-4D9C-90A1-9C544BC1CCD2}" type="slidenum">
              <a:rPr lang="nb-NO" smtClean="0"/>
              <a:t>11</a:t>
            </a:fld>
            <a:endParaRPr lang="nb-NO"/>
          </a:p>
        </p:txBody>
      </p:sp>
    </p:spTree>
    <p:extLst>
      <p:ext uri="{BB962C8B-B14F-4D97-AF65-F5344CB8AC3E}">
        <p14:creationId xmlns:p14="http://schemas.microsoft.com/office/powerpoint/2010/main" val="266697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3302E6-FFC2-4D9C-90A1-9C544BC1CCD2}" type="slidenum">
              <a:rPr lang="nb-NO" smtClean="0"/>
              <a:t>12</a:t>
            </a:fld>
            <a:endParaRPr lang="nb-NO"/>
          </a:p>
        </p:txBody>
      </p:sp>
    </p:spTree>
    <p:extLst>
      <p:ext uri="{BB962C8B-B14F-4D97-AF65-F5344CB8AC3E}">
        <p14:creationId xmlns:p14="http://schemas.microsoft.com/office/powerpoint/2010/main" val="383241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3302E6-FFC2-4D9C-90A1-9C544BC1CCD2}" type="slidenum">
              <a:rPr lang="nb-NO" smtClean="0"/>
              <a:t>2</a:t>
            </a:fld>
            <a:endParaRPr lang="nb-NO"/>
          </a:p>
        </p:txBody>
      </p:sp>
    </p:spTree>
    <p:extLst>
      <p:ext uri="{BB962C8B-B14F-4D97-AF65-F5344CB8AC3E}">
        <p14:creationId xmlns:p14="http://schemas.microsoft.com/office/powerpoint/2010/main" val="241285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all hovedsak jobber vi på</a:t>
            </a:r>
            <a:r>
              <a:rPr lang="nb-NO" baseline="0" dirty="0" smtClean="0"/>
              <a:t> tre områder: som dere vet er det JD som  </a:t>
            </a:r>
            <a:endParaRPr lang="nb-NO" dirty="0" smtClean="0"/>
          </a:p>
          <a:p>
            <a:endParaRPr lang="nb-NO" dirty="0" smtClean="0"/>
          </a:p>
          <a:p>
            <a:r>
              <a:rPr lang="nb-NO" dirty="0" smtClean="0"/>
              <a:t>Vi</a:t>
            </a:r>
            <a:r>
              <a:rPr lang="nb-NO" baseline="0" dirty="0" smtClean="0"/>
              <a:t> er en liten seksjon, bare fem ansatte. I hovedsak er det tre saker vi jobber med: </a:t>
            </a:r>
            <a:endParaRPr lang="nb-NO" dirty="0"/>
          </a:p>
        </p:txBody>
      </p:sp>
      <p:sp>
        <p:nvSpPr>
          <p:cNvPr id="4" name="Plassholder for lysbildenummer 3"/>
          <p:cNvSpPr>
            <a:spLocks noGrp="1"/>
          </p:cNvSpPr>
          <p:nvPr>
            <p:ph type="sldNum" sz="quarter" idx="10"/>
          </p:nvPr>
        </p:nvSpPr>
        <p:spPr/>
        <p:txBody>
          <a:bodyPr/>
          <a:lstStyle/>
          <a:p>
            <a:fld id="{EE3302E6-FFC2-4D9C-90A1-9C544BC1CCD2}" type="slidenum">
              <a:rPr lang="nb-NO" smtClean="0"/>
              <a:t>3</a:t>
            </a:fld>
            <a:endParaRPr lang="nb-NO"/>
          </a:p>
        </p:txBody>
      </p:sp>
    </p:spTree>
    <p:extLst>
      <p:ext uri="{BB962C8B-B14F-4D97-AF65-F5344CB8AC3E}">
        <p14:creationId xmlns:p14="http://schemas.microsoft.com/office/powerpoint/2010/main" val="18210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aseline="0" dirty="0" smtClean="0"/>
              <a:t>Men aller først vil jeg bare si at vi har lagt bak oss et halvannet år med koronautfordringer. Det har vært en spesiell utfordring for JD fordi vi samme dag som Norge ble nedstengt ble vi utropt til lederdepartement i krisen. HOD selvfølgelig viktigst, med JD måtte ta på seg svært mange stor oppgaver: </a:t>
            </a:r>
            <a:r>
              <a:rPr lang="nb-NO" sz="1200" u="sng" baseline="0" dirty="0" smtClean="0"/>
              <a:t>karantenehotell ordningen, definisjonen av kritiske </a:t>
            </a:r>
            <a:r>
              <a:rPr lang="nb-NO" sz="1200" u="sng" baseline="0" dirty="0" err="1" smtClean="0"/>
              <a:t>samf</a:t>
            </a:r>
            <a:r>
              <a:rPr lang="nb-NO" sz="1200" u="sng" baseline="0" dirty="0" smtClean="0"/>
              <a:t> funksjoner, masse lovarbeid, sørge for at regjerningens sikkerhetsutvalg fikk oppdatert informasjon, kriserådet i regjeringen fungerte, ALT som ikke hadde helse-overskrift måtte JD gjøre</a:t>
            </a:r>
            <a:r>
              <a:rPr lang="nb-NO" sz="1200" baseline="0" dirty="0" smtClean="0"/>
              <a:t>. Så selv om jeg jobber med redningstjenesten, måtte jeg plutselig arbeide med noe helt annet. Dette har definitivt hatt betydning på fremdrift og fokus på andre oppgaver. </a:t>
            </a:r>
          </a:p>
          <a:p>
            <a:endParaRPr lang="nb-NO" sz="1200" baseline="0" dirty="0" smtClean="0"/>
          </a:p>
          <a:p>
            <a:r>
              <a:rPr lang="nb-NO" sz="1200" baseline="0" dirty="0" smtClean="0"/>
              <a:t>MEN, redningstjenesten har hele tiden fungert. Har aldri vært snakk om at denne tjenesten skulle knele.  </a:t>
            </a:r>
            <a:r>
              <a:rPr lang="nb-NO" sz="1050" kern="1200" dirty="0" smtClean="0">
                <a:solidFill>
                  <a:schemeClr val="tx1"/>
                </a:solidFill>
                <a:effectLst/>
                <a:latin typeface="+mn-lt"/>
                <a:ea typeface="+mn-ea"/>
                <a:cs typeface="+mn-cs"/>
              </a:rPr>
              <a:t>Men flere saker om hastiginnkjøp av voksenkuvøse i Sea </a:t>
            </a:r>
            <a:r>
              <a:rPr lang="nb-NO" sz="1050" kern="1200" dirty="0" err="1" smtClean="0">
                <a:solidFill>
                  <a:schemeClr val="tx1"/>
                </a:solidFill>
                <a:effectLst/>
                <a:latin typeface="+mn-lt"/>
                <a:ea typeface="+mn-ea"/>
                <a:cs typeface="+mn-cs"/>
              </a:rPr>
              <a:t>Kingen</a:t>
            </a:r>
            <a:r>
              <a:rPr lang="nb-NO" sz="1050" kern="1200" dirty="0" smtClean="0">
                <a:solidFill>
                  <a:schemeClr val="tx1"/>
                </a:solidFill>
                <a:effectLst/>
                <a:latin typeface="+mn-lt"/>
                <a:ea typeface="+mn-ea"/>
                <a:cs typeface="+mn-cs"/>
              </a:rPr>
              <a:t> i mars 2020, frakting av </a:t>
            </a:r>
            <a:r>
              <a:rPr lang="nb-NO" sz="1050" kern="1200" dirty="0" err="1" smtClean="0">
                <a:solidFill>
                  <a:schemeClr val="tx1"/>
                </a:solidFill>
                <a:effectLst/>
                <a:latin typeface="+mn-lt"/>
                <a:ea typeface="+mn-ea"/>
                <a:cs typeface="+mn-cs"/>
              </a:rPr>
              <a:t>koronosmittede</a:t>
            </a:r>
            <a:r>
              <a:rPr lang="nb-NO" sz="1050" kern="1200" dirty="0" smtClean="0">
                <a:solidFill>
                  <a:schemeClr val="tx1"/>
                </a:solidFill>
                <a:effectLst/>
                <a:latin typeface="+mn-lt"/>
                <a:ea typeface="+mn-ea"/>
                <a:cs typeface="+mn-cs"/>
              </a:rPr>
              <a:t> pasienter i redningshelikoptre, rensing av helikopter, bruk av Sea King inn i Sverige, maskinister fra Island/</a:t>
            </a:r>
            <a:r>
              <a:rPr lang="nb-NO" sz="1050" kern="1200" dirty="0" err="1" smtClean="0">
                <a:solidFill>
                  <a:schemeClr val="tx1"/>
                </a:solidFill>
                <a:effectLst/>
                <a:latin typeface="+mn-lt"/>
                <a:ea typeface="+mn-ea"/>
                <a:cs typeface="+mn-cs"/>
              </a:rPr>
              <a:t>færøyene</a:t>
            </a:r>
            <a:r>
              <a:rPr lang="nb-NO" sz="1050" kern="1200" dirty="0" smtClean="0">
                <a:solidFill>
                  <a:schemeClr val="tx1"/>
                </a:solidFill>
                <a:effectLst/>
                <a:latin typeface="+mn-lt"/>
                <a:ea typeface="+mn-ea"/>
                <a:cs typeface="+mn-cs"/>
              </a:rPr>
              <a:t> på redningsskøytene til redningsselskapet i karantene, etc. </a:t>
            </a:r>
            <a:r>
              <a:rPr lang="nb-NO" sz="1050" u="sng" kern="1200" dirty="0" smtClean="0">
                <a:solidFill>
                  <a:schemeClr val="tx1"/>
                </a:solidFill>
                <a:effectLst/>
                <a:latin typeface="+mn-lt"/>
                <a:ea typeface="+mn-ea"/>
                <a:cs typeface="+mn-cs"/>
              </a:rPr>
              <a:t>Vi har blitt løpende oppdatert av HRS og LRS om status underveis</a:t>
            </a:r>
            <a:r>
              <a:rPr lang="nb-NO" sz="1050" kern="1200" dirty="0" smtClean="0">
                <a:solidFill>
                  <a:schemeClr val="tx1"/>
                </a:solidFill>
                <a:effectLst/>
                <a:latin typeface="+mn-lt"/>
                <a:ea typeface="+mn-ea"/>
                <a:cs typeface="+mn-cs"/>
              </a:rPr>
              <a:t>.</a:t>
            </a:r>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EE3302E6-FFC2-4D9C-90A1-9C544BC1CCD2}" type="slidenum">
              <a:rPr lang="nb-NO" smtClean="0"/>
              <a:t>4</a:t>
            </a:fld>
            <a:endParaRPr lang="nb-NO"/>
          </a:p>
        </p:txBody>
      </p:sp>
    </p:spTree>
    <p:extLst>
      <p:ext uri="{BB962C8B-B14F-4D97-AF65-F5344CB8AC3E}">
        <p14:creationId xmlns:p14="http://schemas.microsoft.com/office/powerpoint/2010/main" val="135112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er den</a:t>
            </a:r>
            <a:r>
              <a:rPr lang="nb-NO" baseline="0" dirty="0" smtClean="0"/>
              <a:t> første nyheten: Politisk ledelse og Hurdal plattformen. Retter HRS og to viktige evalueringer. </a:t>
            </a:r>
            <a:endParaRPr lang="nb-NO" dirty="0" smtClean="0"/>
          </a:p>
          <a:p>
            <a:endParaRPr lang="nb-NO" dirty="0" smtClean="0"/>
          </a:p>
          <a:p>
            <a:r>
              <a:rPr lang="nb-NO" dirty="0" smtClean="0"/>
              <a:t>Emilie Enger Mehl</a:t>
            </a:r>
          </a:p>
          <a:p>
            <a:r>
              <a:rPr lang="nb-NO" dirty="0" smtClean="0"/>
              <a:t>Hans Petter Aasen</a:t>
            </a:r>
          </a:p>
          <a:p>
            <a:r>
              <a:rPr lang="nb-NO" dirty="0" smtClean="0"/>
              <a:t>Erik Idsøe</a:t>
            </a:r>
          </a:p>
          <a:p>
            <a:r>
              <a:rPr lang="nb-NO" dirty="0" smtClean="0"/>
              <a:t>Astrid Bergmål – Ap</a:t>
            </a:r>
          </a:p>
          <a:p>
            <a:r>
              <a:rPr lang="nb-NO" dirty="0" smtClean="0"/>
              <a:t>John Erik Vika </a:t>
            </a:r>
          </a:p>
          <a:p>
            <a:endParaRPr lang="nb-NO" dirty="0" smtClean="0"/>
          </a:p>
          <a:p>
            <a:r>
              <a:rPr lang="nb-NO" dirty="0" smtClean="0"/>
              <a:t>Trond Ivar Bækken</a:t>
            </a:r>
            <a:endParaRPr lang="nb-NO" dirty="0"/>
          </a:p>
        </p:txBody>
      </p:sp>
      <p:sp>
        <p:nvSpPr>
          <p:cNvPr id="4" name="Plassholder for lysbildenummer 3"/>
          <p:cNvSpPr>
            <a:spLocks noGrp="1"/>
          </p:cNvSpPr>
          <p:nvPr>
            <p:ph type="sldNum" sz="quarter" idx="10"/>
          </p:nvPr>
        </p:nvSpPr>
        <p:spPr/>
        <p:txBody>
          <a:bodyPr/>
          <a:lstStyle/>
          <a:p>
            <a:fld id="{EE3302E6-FFC2-4D9C-90A1-9C544BC1CCD2}" type="slidenum">
              <a:rPr lang="nb-NO" smtClean="0"/>
              <a:t>5</a:t>
            </a:fld>
            <a:endParaRPr lang="nb-NO"/>
          </a:p>
        </p:txBody>
      </p:sp>
    </p:spTree>
    <p:extLst>
      <p:ext uri="{BB962C8B-B14F-4D97-AF65-F5344CB8AC3E}">
        <p14:creationId xmlns:p14="http://schemas.microsoft.com/office/powerpoint/2010/main" val="270010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3302E6-FFC2-4D9C-90A1-9C544BC1CCD2}" type="slidenum">
              <a:rPr lang="nb-NO" smtClean="0"/>
              <a:t>6</a:t>
            </a:fld>
            <a:endParaRPr lang="nb-NO"/>
          </a:p>
        </p:txBody>
      </p:sp>
    </p:spTree>
    <p:extLst>
      <p:ext uri="{BB962C8B-B14F-4D97-AF65-F5344CB8AC3E}">
        <p14:creationId xmlns:p14="http://schemas.microsoft.com/office/powerpoint/2010/main" val="381993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3302E6-FFC2-4D9C-90A1-9C544BC1CCD2}" type="slidenum">
              <a:rPr lang="nb-NO" smtClean="0"/>
              <a:t>7</a:t>
            </a:fld>
            <a:endParaRPr lang="nb-NO"/>
          </a:p>
        </p:txBody>
      </p:sp>
    </p:spTree>
    <p:extLst>
      <p:ext uri="{BB962C8B-B14F-4D97-AF65-F5344CB8AC3E}">
        <p14:creationId xmlns:p14="http://schemas.microsoft.com/office/powerpoint/2010/main" val="312971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3302E6-FFC2-4D9C-90A1-9C544BC1CCD2}" type="slidenum">
              <a:rPr lang="nb-NO" smtClean="0"/>
              <a:t>8</a:t>
            </a:fld>
            <a:endParaRPr lang="nb-NO"/>
          </a:p>
        </p:txBody>
      </p:sp>
    </p:spTree>
    <p:extLst>
      <p:ext uri="{BB962C8B-B14F-4D97-AF65-F5344CB8AC3E}">
        <p14:creationId xmlns:p14="http://schemas.microsoft.com/office/powerpoint/2010/main" val="11162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Oppfølging av Gjerdrum evaluering</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Regjeringen ble orientert i juni. Rapporten bør distribueres bredt og lest av flest mulig. Mye læring. Hver sektor har ansvar for å følge opp. </a:t>
            </a:r>
          </a:p>
          <a:p>
            <a:r>
              <a:rPr lang="nb-NO" sz="1200" kern="1200" dirty="0" smtClean="0">
                <a:solidFill>
                  <a:schemeClr val="tx1"/>
                </a:solidFill>
                <a:effectLst/>
                <a:latin typeface="+mn-lt"/>
                <a:ea typeface="+mn-ea"/>
                <a:cs typeface="+mn-cs"/>
              </a:rPr>
              <a:t>JD fikk en fin og god presentasjon av prosjektleder Rune og Jon den 15 juni</a:t>
            </a:r>
          </a:p>
          <a:p>
            <a:r>
              <a:rPr lang="nb-NO" sz="1200" kern="1200" dirty="0" smtClean="0">
                <a:solidFill>
                  <a:schemeClr val="tx1"/>
                </a:solidFill>
                <a:effectLst/>
                <a:latin typeface="+mn-lt"/>
                <a:ea typeface="+mn-ea"/>
                <a:cs typeface="+mn-cs"/>
              </a:rPr>
              <a:t>Læringspunktene treffer mange, </a:t>
            </a:r>
            <a:r>
              <a:rPr lang="nb-NO" sz="1200" kern="1200" dirty="0" err="1" smtClean="0">
                <a:solidFill>
                  <a:schemeClr val="tx1"/>
                </a:solidFill>
                <a:effectLst/>
                <a:latin typeface="+mn-lt"/>
                <a:ea typeface="+mn-ea"/>
                <a:cs typeface="+mn-cs"/>
              </a:rPr>
              <a:t>kaskje</a:t>
            </a:r>
            <a:r>
              <a:rPr lang="nb-NO" sz="1200" kern="1200" dirty="0" smtClean="0">
                <a:solidFill>
                  <a:schemeClr val="tx1"/>
                </a:solidFill>
                <a:effectLst/>
                <a:latin typeface="+mn-lt"/>
                <a:ea typeface="+mn-ea"/>
                <a:cs typeface="+mn-cs"/>
              </a:rPr>
              <a:t> særlig HRS, POD, DSB, kommunene, statsforvalter og noen få til JD. </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Mandat for redningsledelsen bør revideres</a:t>
            </a:r>
            <a:r>
              <a:rPr lang="nb-NO" sz="1200" kern="1200" dirty="0" smtClean="0">
                <a:solidFill>
                  <a:schemeClr val="tx1"/>
                </a:solidFill>
                <a:effectLst/>
                <a:latin typeface="+mn-lt"/>
                <a:ea typeface="+mn-ea"/>
                <a:cs typeface="+mn-cs"/>
              </a:rPr>
              <a:t>. Under arbeid med HRS nå. Kan også dekke en annen anbefaling som gjelder at skalering av redningsaksjoner bør implementeres likt hos </a:t>
            </a:r>
            <a:r>
              <a:rPr lang="nb-NO" sz="1200" kern="1200" dirty="0" err="1" smtClean="0">
                <a:solidFill>
                  <a:schemeClr val="tx1"/>
                </a:solidFill>
                <a:effectLst/>
                <a:latin typeface="+mn-lt"/>
                <a:ea typeface="+mn-ea"/>
                <a:cs typeface="+mn-cs"/>
              </a:rPr>
              <a:t>nødetetar</a:t>
            </a:r>
            <a:r>
              <a:rPr lang="nb-NO" sz="1200" kern="1200" dirty="0" smtClean="0">
                <a:solidFill>
                  <a:schemeClr val="tx1"/>
                </a:solidFill>
                <a:effectLst/>
                <a:latin typeface="+mn-lt"/>
                <a:ea typeface="+mn-ea"/>
                <a:cs typeface="+mn-cs"/>
              </a:rPr>
              <a:t> og HRS. </a:t>
            </a:r>
          </a:p>
          <a:p>
            <a:r>
              <a:rPr lang="nb-NO" sz="1200" b="1" kern="1200" dirty="0" smtClean="0">
                <a:solidFill>
                  <a:schemeClr val="tx1"/>
                </a:solidFill>
                <a:effectLst/>
                <a:latin typeface="+mn-lt"/>
                <a:ea typeface="+mn-ea"/>
                <a:cs typeface="+mn-cs"/>
              </a:rPr>
              <a:t>Vurdere om NVE bør være fast representant ved LRS</a:t>
            </a:r>
            <a:r>
              <a:rPr lang="nb-NO" sz="1200" kern="1200" dirty="0" smtClean="0">
                <a:solidFill>
                  <a:schemeClr val="tx1"/>
                </a:solidFill>
                <a:effectLst/>
                <a:latin typeface="+mn-lt"/>
                <a:ea typeface="+mn-ea"/>
                <a:cs typeface="+mn-cs"/>
              </a:rPr>
              <a:t>. Bør vurderes. </a:t>
            </a:r>
          </a:p>
          <a:p>
            <a:r>
              <a:rPr lang="nb-NO" sz="1200" b="1" kern="1200" dirty="0" smtClean="0">
                <a:solidFill>
                  <a:schemeClr val="tx1"/>
                </a:solidFill>
                <a:effectLst/>
                <a:latin typeface="+mn-lt"/>
                <a:ea typeface="+mn-ea"/>
                <a:cs typeface="+mn-cs"/>
              </a:rPr>
              <a:t>Bør utrede mobilt befolkningsvarslingssystem</a:t>
            </a:r>
            <a:r>
              <a:rPr lang="nb-NO" sz="1200" kern="1200" dirty="0" smtClean="0">
                <a:solidFill>
                  <a:schemeClr val="tx1"/>
                </a:solidFill>
                <a:effectLst/>
                <a:latin typeface="+mn-lt"/>
                <a:ea typeface="+mn-ea"/>
                <a:cs typeface="+mn-cs"/>
              </a:rPr>
              <a:t>. Har holdt på en stund. Ledelsen lunken. Dyrt. </a:t>
            </a:r>
          </a:p>
          <a:p>
            <a:r>
              <a:rPr lang="nb-NO" sz="1200" b="1" kern="1200" dirty="0" smtClean="0">
                <a:solidFill>
                  <a:schemeClr val="tx1"/>
                </a:solidFill>
                <a:effectLst/>
                <a:latin typeface="+mn-lt"/>
                <a:ea typeface="+mn-ea"/>
                <a:cs typeface="+mn-cs"/>
              </a:rPr>
              <a:t>Utvikle digitalt </a:t>
            </a:r>
            <a:r>
              <a:rPr lang="nb-NO" sz="1200" b="1" kern="1200" dirty="0" err="1" smtClean="0">
                <a:solidFill>
                  <a:schemeClr val="tx1"/>
                </a:solidFill>
                <a:effectLst/>
                <a:latin typeface="+mn-lt"/>
                <a:ea typeface="+mn-ea"/>
                <a:cs typeface="+mn-cs"/>
              </a:rPr>
              <a:t>aksjonstøtteverktøy</a:t>
            </a:r>
            <a:r>
              <a:rPr lang="nb-NO" sz="1200" kern="1200" dirty="0" smtClean="0">
                <a:solidFill>
                  <a:schemeClr val="tx1"/>
                </a:solidFill>
                <a:effectLst/>
                <a:latin typeface="+mn-lt"/>
                <a:ea typeface="+mn-ea"/>
                <a:cs typeface="+mn-cs"/>
              </a:rPr>
              <a:t>. HRS har fått ansvaret. Det som er helt klart: JD tar i alle fall ikke på seg ansvaret med innkjøp, utvikle og drifte et slikt system. </a:t>
            </a:r>
          </a:p>
          <a:p>
            <a:r>
              <a:rPr lang="nb-NO" baseline="0" dirty="0" err="1" smtClean="0"/>
              <a:t>rdrum</a:t>
            </a:r>
            <a:r>
              <a:rPr lang="nb-NO" baseline="0" dirty="0" smtClean="0"/>
              <a:t>.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EE3302E6-FFC2-4D9C-90A1-9C544BC1CCD2}" type="slidenum">
              <a:rPr lang="nb-NO" smtClean="0"/>
              <a:t>9</a:t>
            </a:fld>
            <a:endParaRPr lang="nb-NO"/>
          </a:p>
        </p:txBody>
      </p:sp>
    </p:spTree>
    <p:extLst>
      <p:ext uri="{BB962C8B-B14F-4D97-AF65-F5344CB8AC3E}">
        <p14:creationId xmlns:p14="http://schemas.microsoft.com/office/powerpoint/2010/main" val="411554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side HVIT ">
    <p:bg>
      <p:bgRef idx="1002">
        <a:schemeClr val="bg2"/>
      </p:bgRef>
    </p:bg>
    <p:spTree>
      <p:nvGrpSpPr>
        <p:cNvPr id="1" name=""/>
        <p:cNvGrpSpPr/>
        <p:nvPr/>
      </p:nvGrpSpPr>
      <p:grpSpPr>
        <a:xfrm>
          <a:off x="0" y="0"/>
          <a:ext cx="0" cy="0"/>
          <a:chOff x="0" y="0"/>
          <a:chExt cx="0" cy="0"/>
        </a:xfrm>
      </p:grpSpPr>
      <p:sp>
        <p:nvSpPr>
          <p:cNvPr id="9" name="Rektangel 8"/>
          <p:cNvSpPr/>
          <p:nvPr userDrawn="1"/>
        </p:nvSpPr>
        <p:spPr>
          <a:xfrm>
            <a:off x="-19050" y="0"/>
            <a:ext cx="12211050" cy="6858000"/>
          </a:xfrm>
          <a:prstGeom prst="rect">
            <a:avLst/>
          </a:prstGeom>
          <a:gradFill flip="none" rotWithShape="1">
            <a:gsLst>
              <a:gs pos="0">
                <a:srgbClr val="003761">
                  <a:lumMod val="0"/>
                  <a:lumOff val="100000"/>
                </a:srgbClr>
              </a:gs>
              <a:gs pos="29000">
                <a:srgbClr val="003761">
                  <a:lumMod val="0"/>
                  <a:lumOff val="100000"/>
                </a:srgbClr>
              </a:gs>
              <a:gs pos="100000">
                <a:srgbClr val="003761">
                  <a:lumMod val="100000"/>
                </a:srgbClr>
              </a:gs>
            </a:gsLst>
            <a:path path="rect">
              <a:fillToRect l="100000" t="100000"/>
            </a:path>
            <a:tileRect r="-100000" b="-100000"/>
          </a:gradFill>
          <a:ln w="12700" cap="flat" cmpd="sng" algn="ctr">
            <a:solidFill>
              <a:srgbClr val="00376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5" name="Plassholder for tekst 24"/>
          <p:cNvSpPr>
            <a:spLocks noGrp="1"/>
          </p:cNvSpPr>
          <p:nvPr>
            <p:ph type="body" sz="quarter" idx="24" hasCustomPrompt="1"/>
          </p:nvPr>
        </p:nvSpPr>
        <p:spPr>
          <a:xfrm>
            <a:off x="-19050" y="0"/>
            <a:ext cx="12211050" cy="850362"/>
          </a:xfr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11" name="TekstSylinder 10"/>
          <p:cNvSpPr txBox="1"/>
          <p:nvPr userDrawn="1"/>
        </p:nvSpPr>
        <p:spPr>
          <a:xfrm>
            <a:off x="9387902" y="3429000"/>
            <a:ext cx="4864727" cy="3939540"/>
          </a:xfrm>
          <a:prstGeom prst="rect">
            <a:avLst/>
          </a:prstGeom>
          <a:noFill/>
          <a:effectLst>
            <a:outerShdw blurRad="50800" dist="38100" dir="13500000" algn="br" rotWithShape="0">
              <a:prstClr val="black">
                <a:alpha val="40000"/>
              </a:prstClr>
            </a:outerShdw>
          </a:effectLst>
        </p:spPr>
        <p:txBody>
          <a:bodyPr wrap="square" rtlCol="0">
            <a:spAutoFit/>
          </a:bodyPr>
          <a:lstStyle/>
          <a:p>
            <a:r>
              <a:rPr lang="nb-NO" sz="25000" dirty="0">
                <a:solidFill>
                  <a:srgbClr val="000000"/>
                </a:solidFill>
                <a:latin typeface="Times" pitchFamily="18" charset="0"/>
              </a:rPr>
              <a:t> </a:t>
            </a:r>
            <a:r>
              <a:rPr lang="nb-NO" sz="25000" dirty="0">
                <a:solidFill>
                  <a:srgbClr val="000000"/>
                </a:solidFill>
                <a:effectLst>
                  <a:outerShdw blurRad="63500" dist="127000" dir="13500000" sx="104000" sy="104000" algn="br" rotWithShape="0">
                    <a:prstClr val="black">
                      <a:alpha val="40000"/>
                    </a:prstClr>
                  </a:outerShdw>
                </a:effectLst>
                <a:latin typeface="Times New Roman" panose="02020603050405020304" pitchFamily="18" charset="0"/>
                <a:cs typeface="Times New Roman" panose="02020603050405020304" pitchFamily="18" charset="0"/>
              </a:rPr>
              <a:t>§</a:t>
            </a:r>
            <a:endParaRPr lang="nb-NO" sz="25000" dirty="0">
              <a:solidFill>
                <a:srgbClr val="000000"/>
              </a:solidFill>
              <a:effectLst>
                <a:outerShdw blurRad="63500" dist="127000" dir="13500000" sx="104000" sy="104000" algn="br" rotWithShape="0">
                  <a:prstClr val="black">
                    <a:alpha val="40000"/>
                  </a:prstClr>
                </a:outerShdw>
              </a:effectLst>
              <a:latin typeface="Arial"/>
            </a:endParaRPr>
          </a:p>
        </p:txBody>
      </p:sp>
    </p:spTree>
    <p:extLst>
      <p:ext uri="{BB962C8B-B14F-4D97-AF65-F5344CB8AC3E}">
        <p14:creationId xmlns:p14="http://schemas.microsoft.com/office/powerpoint/2010/main" val="343549674"/>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250"/>
                                        <p:tgtEl>
                                          <p:spTgt spid="22">
                                            <p:txEl>
                                              <p:pRg st="0" end="0"/>
                                            </p:txEl>
                                          </p:spTgt>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Lst>
  </p:timing>
  <p:extLst mod="1">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vslutningsside HVIT ">
    <p:bg>
      <p:bgRef idx="1001">
        <a:schemeClr val="bg1"/>
      </p:bgRef>
    </p:bg>
    <p:spTree>
      <p:nvGrpSpPr>
        <p:cNvPr id="1" name=""/>
        <p:cNvGrpSpPr/>
        <p:nvPr/>
      </p:nvGrpSpPr>
      <p:grpSpPr>
        <a:xfrm>
          <a:off x="0" y="0"/>
          <a:ext cx="0" cy="0"/>
          <a:chOff x="0" y="0"/>
          <a:chExt cx="0" cy="0"/>
        </a:xfrm>
      </p:grpSpPr>
      <p:pic>
        <p:nvPicPr>
          <p:cNvPr id="3" name="Bild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8607" y="3007380"/>
            <a:ext cx="3925914" cy="835200"/>
          </a:xfrm>
          <a:prstGeom prst="rect">
            <a:avLst/>
          </a:prstGeom>
          <a:blipFill>
            <a:blip r:embed="rId3" cstate="screen">
              <a:alphaModFix amt="80000"/>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945613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Click="0" advTm="5000">
        <p:fade/>
      </p:transition>
    </mc:Choice>
    <mc:Fallback xmlns="">
      <p:transition advClick="0" advTm="5000">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side SORT ">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12211050" cy="6858000"/>
          </a:xfrm>
          <a:solidFill>
            <a:schemeClr val="tx1">
              <a:lumMod val="75000"/>
              <a:lumOff val="25000"/>
            </a:schemeClr>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bg2">
                    <a:lumMod val="75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19050" y="0"/>
            <a:ext cx="12211050" cy="850362"/>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2911999244"/>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250"/>
                                        <p:tgtEl>
                                          <p:spTgt spid="22">
                                            <p:txEl>
                                              <p:pRg st="0" end="0"/>
                                            </p:txEl>
                                          </p:spTgt>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Lst>
  </p:timing>
  <p:extLst mod="1">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tel og innhold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sp>
        <p:nvSpPr>
          <p:cNvPr id="6" name="Plassholder for lysbildenummer 5"/>
          <p:cNvSpPr>
            <a:spLocks noGrp="1"/>
          </p:cNvSpPr>
          <p:nvPr>
            <p:ph type="sldNum" sz="quarter" idx="12"/>
          </p:nvPr>
        </p:nvSpPr>
        <p:spPr>
          <a:xfrm>
            <a:off x="11556000" y="6318000"/>
            <a:ext cx="450000" cy="36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CBF60C1B-21D4-425B-89C8-B0A7AB09A1E4}" type="slidenum">
              <a:rPr lang="nb-NO" smtClean="0"/>
              <a:pPr/>
              <a:t>‹#›</a:t>
            </a:fld>
            <a:endParaRPr lang="nb-NO" dirty="0"/>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pic>
        <p:nvPicPr>
          <p:cNvPr id="7" name="Bild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99" y="6282000"/>
            <a:ext cx="2030649" cy="432000"/>
          </a:xfrm>
          <a:prstGeom prst="rect">
            <a:avLst/>
          </a:prstGeom>
          <a:noFill/>
        </p:spPr>
      </p:pic>
      <p:sp>
        <p:nvSpPr>
          <p:cNvPr id="9" name="Plassholder for tekst 3"/>
          <p:cNvSpPr>
            <a:spLocks noGrp="1"/>
          </p:cNvSpPr>
          <p:nvPr>
            <p:ph type="body" sz="quarter" idx="15" hasCustomPrompt="1"/>
          </p:nvPr>
        </p:nvSpPr>
        <p:spPr>
          <a:xfrm>
            <a:off x="9855235" y="5698836"/>
            <a:ext cx="2150771" cy="478127"/>
          </a:xfrm>
        </p:spPr>
        <p:txBody>
          <a:bodyPr anchor="b" anchorCtr="0">
            <a:normAutofit/>
          </a:bodyPr>
          <a:lstStyle>
            <a:lvl1pPr marL="0" indent="0" algn="l">
              <a:buNone/>
              <a:defRPr sz="1000" baseline="0">
                <a:solidFill>
                  <a:schemeClr val="tx2">
                    <a:lumMod val="75000"/>
                  </a:schemeClr>
                </a:solidFill>
              </a:defRPr>
            </a:lvl1pPr>
          </a:lstStyle>
          <a:p>
            <a:pPr lvl="0"/>
            <a:r>
              <a:rPr lang="nb-NO" dirty="0"/>
              <a:t>Foto- / kildekreditering</a:t>
            </a:r>
          </a:p>
        </p:txBody>
      </p:sp>
    </p:spTree>
    <p:extLst>
      <p:ext uri="{BB962C8B-B14F-4D97-AF65-F5344CB8AC3E}">
        <p14:creationId xmlns:p14="http://schemas.microsoft.com/office/powerpoint/2010/main" val="3225139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e - heldekkende SOR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lIns="1836000" anchor="ctr" anchorCtr="0">
            <a:normAutofit/>
          </a:bodyPr>
          <a:lstStyle>
            <a:lvl1pPr marL="0" indent="0" algn="ctr">
              <a:buNone/>
              <a:defRPr sz="1400">
                <a:solidFill>
                  <a:schemeClr val="bg2">
                    <a:lumMod val="75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7" name="Plassholder for tekst 2"/>
          <p:cNvSpPr>
            <a:spLocks noGrp="1"/>
          </p:cNvSpPr>
          <p:nvPr>
            <p:ph type="body" sz="quarter" idx="17" hasCustomPrompt="1"/>
          </p:nvPr>
        </p:nvSpPr>
        <p:spPr>
          <a:xfrm>
            <a:off x="360000" y="6282000"/>
            <a:ext cx="2030400" cy="432000"/>
          </a:xfrm>
          <a:blipFill dpi="0" rotWithShape="1">
            <a:blip r:embed="rId2" cstate="screen">
              <a:extLst>
                <a:ext uri="{28A0092B-C50C-407E-A947-70E740481C1C}">
                  <a14:useLocalDpi xmlns:a14="http://schemas.microsoft.com/office/drawing/2010/main"/>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1804961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e - heldekkende med tekst SOR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lIns="1836000" anchor="ctr" anchorCtr="0">
            <a:normAutofit/>
          </a:bodyPr>
          <a:lstStyle>
            <a:lvl1pPr marL="0" indent="0" algn="ctr">
              <a:buNone/>
              <a:defRPr sz="1400">
                <a:solidFill>
                  <a:schemeClr val="bg2">
                    <a:lumMod val="75000"/>
                  </a:schemeClr>
                </a:solidFill>
              </a:defRPr>
            </a:lvl1pPr>
          </a:lstStyle>
          <a:p>
            <a:r>
              <a:rPr lang="nb-NO" dirty="0"/>
              <a:t>Sett inn bilde</a:t>
            </a:r>
          </a:p>
        </p:txBody>
      </p:sp>
      <p:sp>
        <p:nvSpPr>
          <p:cNvPr id="9" name="Tittel 1"/>
          <p:cNvSpPr>
            <a:spLocks noGrp="1"/>
          </p:cNvSpPr>
          <p:nvPr>
            <p:ph type="title" hasCustomPrompt="1"/>
          </p:nvPr>
        </p:nvSpPr>
        <p:spPr>
          <a:xfrm>
            <a:off x="6127668" y="0"/>
            <a:ext cx="6064332" cy="1849272"/>
          </a:xfrm>
          <a:solidFill>
            <a:schemeClr val="tx1">
              <a:alpha val="80000"/>
            </a:schemeClr>
          </a:solidFill>
        </p:spPr>
        <p:txBody>
          <a:bodyPr lIns="360000" rIns="360000">
            <a:normAutofit/>
          </a:bodyPr>
          <a:lstStyle>
            <a:lvl1pPr>
              <a:defRPr sz="3600"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5" name="Plassholder for innhold 2"/>
          <p:cNvSpPr>
            <a:spLocks noGrp="1"/>
          </p:cNvSpPr>
          <p:nvPr>
            <p:ph idx="1" hasCustomPrompt="1"/>
          </p:nvPr>
        </p:nvSpPr>
        <p:spPr>
          <a:xfrm>
            <a:off x="6127668" y="1849272"/>
            <a:ext cx="6064332" cy="5008728"/>
          </a:xfrm>
          <a:solidFill>
            <a:schemeClr val="tx1">
              <a:alpha val="80000"/>
            </a:schemeClr>
          </a:solidFill>
        </p:spPr>
        <p:txBody>
          <a:bodyPr lIns="360000" tIns="360000" rIns="360000" bIns="720000">
            <a:noAutofit/>
          </a:bodyPr>
          <a:lstStyle>
            <a:lvl1pPr>
              <a:defRPr>
                <a:solidFill>
                  <a:schemeClr val="bg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bg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bg1"/>
                </a:solidFill>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smtClean="0"/>
              <a:t>Klikk </a:t>
            </a:r>
            <a:r>
              <a:rPr lang="nb-NO" dirty="0"/>
              <a:t>for å legge til tekst</a:t>
            </a:r>
          </a:p>
          <a:p>
            <a:pPr lvl="1"/>
            <a:r>
              <a:rPr lang="nb-NO" dirty="0"/>
              <a:t>Andre nivå</a:t>
            </a:r>
          </a:p>
          <a:p>
            <a:pPr lvl="2"/>
            <a:r>
              <a:rPr lang="nb-NO" dirty="0"/>
              <a:t>Tredje nivå</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7" name="Plassholder for tekst 2"/>
          <p:cNvSpPr>
            <a:spLocks noGrp="1"/>
          </p:cNvSpPr>
          <p:nvPr>
            <p:ph type="body" sz="quarter" idx="17" hasCustomPrompt="1"/>
          </p:nvPr>
        </p:nvSpPr>
        <p:spPr>
          <a:xfrm>
            <a:off x="360000" y="6282000"/>
            <a:ext cx="2030400" cy="432000"/>
          </a:xfrm>
          <a:blipFill dpi="0" rotWithShape="1">
            <a:blip r:embed="rId2" cstate="screen">
              <a:extLst>
                <a:ext uri="{28A0092B-C50C-407E-A947-70E740481C1C}">
                  <a14:useLocalDpi xmlns:a14="http://schemas.microsoft.com/office/drawing/2010/main"/>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1620502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nnhold og bilde SORT ">
    <p:bg>
      <p:bgRef idx="1002">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Plassholder for lysbilde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9E3B291-050D-4A82-B0A1-DB349FC61753}" type="slidenum">
              <a:rPr kumimoji="0" lang="nb-NO" sz="800" b="0" i="0" u="none" strike="noStrike" kern="1200" cap="none" spc="0" normalizeH="0" baseline="0" noProof="0" smtClean="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nb-NO" sz="800" b="0" i="0" u="none" strike="noStrike" kern="1200" cap="none" spc="0" normalizeH="0" baseline="0" noProof="0" dirty="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Plassholder for bilde 9"/>
          <p:cNvSpPr>
            <a:spLocks noGrp="1"/>
          </p:cNvSpPr>
          <p:nvPr>
            <p:ph type="pic" sz="quarter" idx="13" hasCustomPrompt="1"/>
          </p:nvPr>
        </p:nvSpPr>
        <p:spPr>
          <a:xfrm>
            <a:off x="7051200" y="0"/>
            <a:ext cx="5140800" cy="6858000"/>
          </a:xfrm>
          <a:prstGeom prst="rect">
            <a:avLst/>
          </a:prstGeom>
          <a:solidFill>
            <a:schemeClr val="tx2">
              <a:lumMod val="85000"/>
            </a:schemeClr>
          </a:solidFill>
        </p:spPr>
        <p:txBody>
          <a:bodyPr tIns="3708000" anchor="t" anchorCtr="1">
            <a:normAutofit/>
          </a:bodyPr>
          <a:lstStyle>
            <a:lvl1pPr marL="0" indent="0" algn="ctr">
              <a:buNone/>
              <a:defRPr sz="1400" baseline="0">
                <a:solidFill>
                  <a:schemeClr val="bg1">
                    <a:lumMod val="50000"/>
                    <a:lumOff val="50000"/>
                  </a:schemeClr>
                </a:solidFill>
              </a:defRPr>
            </a:lvl1pPr>
          </a:lstStyle>
          <a:p>
            <a:r>
              <a:rPr lang="nb-NO" dirty="0"/>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nb-NO" smtClean="0"/>
              <a:t>Rediger tekststiler i malen</a:t>
            </a:r>
          </a:p>
          <a:p>
            <a:pPr lvl="1"/>
            <a:r>
              <a:rPr lang="nb-NO" smtClean="0"/>
              <a:t>Andre nivå</a:t>
            </a:r>
          </a:p>
          <a:p>
            <a:pPr lvl="2"/>
            <a:r>
              <a:rPr lang="nb-NO" smtClean="0"/>
              <a:t>Tredje nivå</a:t>
            </a:r>
          </a:p>
        </p:txBody>
      </p:sp>
      <p:sp>
        <p:nvSpPr>
          <p:cNvPr id="8" name="Plassholder for tekst 3"/>
          <p:cNvSpPr>
            <a:spLocks noGrp="1"/>
          </p:cNvSpPr>
          <p:nvPr>
            <p:ph type="body" sz="quarter" idx="15" hasCustomPrompt="1"/>
          </p:nvPr>
        </p:nvSpPr>
        <p:spPr>
          <a:xfrm rot="16200000">
            <a:off x="9936676" y="4140000"/>
            <a:ext cx="4060641" cy="450008"/>
          </a:xfrm>
        </p:spPr>
        <p:txBody>
          <a:bodyPr rIns="180000" anchor="ctr" anchorCtr="0">
            <a:normAutofit/>
          </a:bodyPr>
          <a:lstStyle>
            <a:lvl1pPr marL="0" indent="0" algn="l">
              <a:buNone/>
              <a:defRPr sz="1000" baseline="0">
                <a:solidFill>
                  <a:schemeClr val="tx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3151534" y="5925713"/>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kildekreditering</a:t>
            </a:r>
          </a:p>
        </p:txBody>
      </p:sp>
      <p:pic>
        <p:nvPicPr>
          <p:cNvPr id="11" name="Bild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99" y="6282000"/>
            <a:ext cx="2030649" cy="432000"/>
          </a:xfrm>
          <a:prstGeom prst="rect">
            <a:avLst/>
          </a:prstGeom>
          <a:noFill/>
        </p:spPr>
      </p:pic>
    </p:spTree>
    <p:extLst>
      <p:ext uri="{BB962C8B-B14F-4D97-AF65-F5344CB8AC3E}">
        <p14:creationId xmlns:p14="http://schemas.microsoft.com/office/powerpoint/2010/main" val="3609197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 bilder med tekst SORT ">
    <p:bg>
      <p:bgRef idx="1002">
        <a:schemeClr val="bg1"/>
      </p:bgRef>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defRPr>
            </a:lvl1pPr>
          </a:lstStyle>
          <a:p>
            <a:endParaRPr lang="nb-NO" dirty="0"/>
          </a:p>
        </p:txBody>
      </p:sp>
      <p:sp>
        <p:nvSpPr>
          <p:cNvPr id="3" name="Plassholder for bunntekst 2"/>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defRPr>
            </a:lvl1pPr>
          </a:lstStyle>
          <a:p>
            <a:endParaRPr lang="nb-NO" dirty="0"/>
          </a:p>
        </p:txBody>
      </p:sp>
      <p:sp>
        <p:nvSpPr>
          <p:cNvPr id="4" name="Plassholder for lysbildenummer 3"/>
          <p:cNvSpPr>
            <a:spLocks noGrp="1"/>
          </p:cNvSpPr>
          <p:nvPr>
            <p:ph type="sldNum" sz="quarter" idx="12"/>
          </p:nvPr>
        </p:nvSpPr>
        <p:spPr>
          <a:xfrm>
            <a:off x="11556000" y="6318000"/>
            <a:ext cx="450000" cy="360000"/>
          </a:xfrm>
          <a:prstGeom prst="rect">
            <a:avLst/>
          </a:prstGeom>
        </p:spPr>
        <p:txBody>
          <a:bodyPr/>
          <a:lstStyle>
            <a:lvl1pPr>
              <a:defRPr sz="1000">
                <a:solidFill>
                  <a:schemeClr val="tx2">
                    <a:lumMod val="75000"/>
                  </a:schemeClr>
                </a:solidFill>
              </a:defRPr>
            </a:lvl1pPr>
          </a:lstStyle>
          <a:p>
            <a:fld id="{CBF60C1B-21D4-425B-89C8-B0A7AB09A1E4}" type="slidenum">
              <a:rPr lang="nb-NO" smtClean="0"/>
              <a:pPr/>
              <a:t>‹#›</a:t>
            </a:fld>
            <a:endParaRPr lang="nb-NO" dirty="0"/>
          </a:p>
        </p:txBody>
      </p:sp>
      <p:sp>
        <p:nvSpPr>
          <p:cNvPr id="8" name="Tittel 1"/>
          <p:cNvSpPr>
            <a:spLocks noGrp="1"/>
          </p:cNvSpPr>
          <p:nvPr>
            <p:ph type="title" hasCustomPrompt="1"/>
          </p:nvPr>
        </p:nvSpPr>
        <p:spPr>
          <a:xfrm>
            <a:off x="838800" y="363600"/>
            <a:ext cx="9000000"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smtClean="0"/>
              <a:t>Rediger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smtClean="0"/>
              <a:t>Rediger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smtClean="0"/>
              <a:t>Rediger tekststiler i malen</a:t>
            </a:r>
          </a:p>
        </p:txBody>
      </p:sp>
      <p:sp>
        <p:nvSpPr>
          <p:cNvPr id="16" name="Plassholder for bilde 15"/>
          <p:cNvSpPr>
            <a:spLocks noGrp="1" noChangeAspect="1"/>
          </p:cNvSpPr>
          <p:nvPr>
            <p:ph type="pic" sz="quarter" idx="20"/>
          </p:nvPr>
        </p:nvSpPr>
        <p:spPr>
          <a:xfrm>
            <a:off x="1055425"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1200">
                <a:solidFill>
                  <a:schemeClr val="bg1">
                    <a:lumMod val="65000"/>
                    <a:lumOff val="35000"/>
                  </a:schemeClr>
                </a:solidFill>
              </a:defRPr>
            </a:lvl1pPr>
          </a:lstStyle>
          <a:p>
            <a:r>
              <a:rPr lang="nb-NO" smtClean="0"/>
              <a:t>Klikk ikonet for å legge til et bilde</a:t>
            </a:r>
            <a:endParaRPr lang="nb-NO" dirty="0"/>
          </a:p>
        </p:txBody>
      </p:sp>
      <p:sp>
        <p:nvSpPr>
          <p:cNvPr id="17" name="Plassholder for bilde 15"/>
          <p:cNvSpPr>
            <a:spLocks noGrp="1" noChangeAspect="1"/>
          </p:cNvSpPr>
          <p:nvPr>
            <p:ph type="pic" sz="quarter" idx="21"/>
          </p:nvPr>
        </p:nvSpPr>
        <p:spPr>
          <a:xfrm>
            <a:off x="4956803"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lumMod val="65000"/>
                    <a:lumOff val="35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smtClean="0"/>
              <a:t>Klikk ikonet for å legge til et bilde</a:t>
            </a:r>
            <a:endParaRPr lang="nb-NO" dirty="0"/>
          </a:p>
        </p:txBody>
      </p:sp>
      <p:sp>
        <p:nvSpPr>
          <p:cNvPr id="18" name="Plassholder for bilde 15"/>
          <p:cNvSpPr>
            <a:spLocks noGrp="1" noChangeAspect="1"/>
          </p:cNvSpPr>
          <p:nvPr>
            <p:ph type="pic" sz="quarter" idx="22"/>
          </p:nvPr>
        </p:nvSpPr>
        <p:spPr>
          <a:xfrm>
            <a:off x="8580306"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1200">
                <a:solidFill>
                  <a:schemeClr val="bg1">
                    <a:lumMod val="65000"/>
                    <a:lumOff val="35000"/>
                  </a:schemeClr>
                </a:solidFill>
              </a:defRPr>
            </a:lvl1pPr>
          </a:lstStyle>
          <a:p>
            <a:r>
              <a:rPr lang="nb-NO" smtClean="0"/>
              <a:t>Klikk ikonet for å legge til et bilde</a:t>
            </a:r>
            <a:endParaRPr lang="nb-NO" dirty="0"/>
          </a:p>
        </p:txBody>
      </p:sp>
      <p:pic>
        <p:nvPicPr>
          <p:cNvPr id="19" name="Bild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99" y="6282000"/>
            <a:ext cx="2030649" cy="432000"/>
          </a:xfrm>
          <a:prstGeom prst="rect">
            <a:avLst/>
          </a:prstGeom>
          <a:noFill/>
        </p:spPr>
      </p:pic>
    </p:spTree>
    <p:extLst>
      <p:ext uri="{BB962C8B-B14F-4D97-AF65-F5344CB8AC3E}">
        <p14:creationId xmlns:p14="http://schemas.microsoft.com/office/powerpoint/2010/main" val="34932117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itat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mn-lt"/>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a:t>
            </a:r>
            <a:r>
              <a:rPr lang="nb-NO" dirty="0" smtClean="0"/>
              <a:t>å sette </a:t>
            </a:r>
            <a:r>
              <a:rPr lang="nb-NO" dirty="0"/>
              <a:t/>
            </a:r>
            <a:br>
              <a:rPr lang="nb-NO" dirty="0"/>
            </a:br>
            <a:r>
              <a:rPr lang="nb-NO" dirty="0"/>
              <a:t>inn et sitat. Husk </a:t>
            </a:r>
            <a:r>
              <a:rPr lang="nb-NO" dirty="0" smtClean="0"/>
              <a:t>anførselstegn.</a:t>
            </a:r>
            <a:r>
              <a:rPr lang="nb-NO" sz="5400" dirty="0" smtClean="0"/>
              <a:t>»</a:t>
            </a:r>
            <a:endParaRPr lang="nb-NO" dirty="0"/>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solidFill>
                  <a:schemeClr val="tx2">
                    <a:lumMod val="75000"/>
                  </a:schemeClr>
                </a:solidFill>
              </a:defRPr>
            </a:lvl1pPr>
          </a:lstStyle>
          <a:p>
            <a:endParaRPr lang="nb-NO" dirty="0"/>
          </a:p>
        </p:txBody>
      </p:sp>
      <p:sp>
        <p:nvSpPr>
          <p:cNvPr id="5" name="Plassholder for bunntekst 4"/>
          <p:cNvSpPr>
            <a:spLocks noGrp="1"/>
          </p:cNvSpPr>
          <p:nvPr>
            <p:ph type="ftr" sz="quarter" idx="11"/>
          </p:nvPr>
        </p:nvSpPr>
        <p:spPr>
          <a:xfrm>
            <a:off x="2808000" y="6318000"/>
            <a:ext cx="7020000" cy="360000"/>
          </a:xfrm>
          <a:prstGeom prst="rect">
            <a:avLst/>
          </a:prstGeom>
        </p:spPr>
        <p:txBody>
          <a:bodyPr/>
          <a:lstStyle>
            <a:lvl1pPr>
              <a:defRPr>
                <a:solidFill>
                  <a:schemeClr val="tx2">
                    <a:lumMod val="75000"/>
                  </a:schemeClr>
                </a:solidFill>
              </a:defRPr>
            </a:lvl1pPr>
          </a:lstStyle>
          <a:p>
            <a:endParaRPr lang="nb-NO" dirty="0"/>
          </a:p>
        </p:txBody>
      </p:sp>
      <p:sp>
        <p:nvSpPr>
          <p:cNvPr id="6" name="Plassholder for lysbildenummer 5"/>
          <p:cNvSpPr>
            <a:spLocks noGrp="1"/>
          </p:cNvSpPr>
          <p:nvPr>
            <p:ph type="sldNum" sz="quarter" idx="12"/>
          </p:nvPr>
        </p:nvSpPr>
        <p:spPr>
          <a:xfrm>
            <a:off x="11556000" y="6318000"/>
            <a:ext cx="450000" cy="360000"/>
          </a:xfrm>
          <a:prstGeom prst="rect">
            <a:avLst/>
          </a:prstGeom>
        </p:spPr>
        <p:txBody>
          <a:bodyPr/>
          <a:lstStyle>
            <a:lvl1pPr>
              <a:defRPr>
                <a:solidFill>
                  <a:schemeClr val="tx2">
                    <a:lumMod val="75000"/>
                  </a:schemeClr>
                </a:solidFill>
              </a:defRPr>
            </a:lvl1pPr>
          </a:lstStyle>
          <a:p>
            <a:fld id="{CBF60C1B-21D4-425B-89C8-B0A7AB09A1E4}" type="slidenum">
              <a:rPr lang="nb-NO" smtClean="0"/>
              <a:pPr/>
              <a:t>‹#›</a:t>
            </a:fld>
            <a:endParaRPr lang="nb-NO" dirty="0"/>
          </a:p>
        </p:txBody>
      </p:sp>
      <p:sp>
        <p:nvSpPr>
          <p:cNvPr id="8"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pic>
        <p:nvPicPr>
          <p:cNvPr id="9" name="Bild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99" y="6282000"/>
            <a:ext cx="2030649" cy="432000"/>
          </a:xfrm>
          <a:prstGeom prst="rect">
            <a:avLst/>
          </a:prstGeom>
          <a:noFill/>
        </p:spPr>
      </p:pic>
    </p:spTree>
    <p:extLst>
      <p:ext uri="{BB962C8B-B14F-4D97-AF65-F5344CB8AC3E}">
        <p14:creationId xmlns:p14="http://schemas.microsoft.com/office/powerpoint/2010/main" val="24398736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eltittel med bilde SOR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a:normAutofit/>
          </a:bodyPr>
          <a:lstStyle>
            <a:lvl1pPr marL="0" indent="0" algn="l">
              <a:buNone/>
              <a:defRPr sz="800">
                <a:solidFill>
                  <a:schemeClr val="tx1">
                    <a:lumMod val="75000"/>
                    <a:lumOff val="25000"/>
                  </a:schemeClr>
                </a:solidFill>
              </a:defRPr>
            </a:lvl1pPr>
          </a:lstStyle>
          <a:p>
            <a:r>
              <a:rPr lang="nb-NO" dirty="0"/>
              <a:t>_</a:t>
            </a:r>
          </a:p>
        </p:txBody>
      </p:sp>
      <p:sp>
        <p:nvSpPr>
          <p:cNvPr id="4" name="Plassholder for tekst 15"/>
          <p:cNvSpPr>
            <a:spLocks noGrp="1"/>
          </p:cNvSpPr>
          <p:nvPr>
            <p:ph type="body" sz="quarter" idx="11" hasCustomPrompt="1"/>
          </p:nvPr>
        </p:nvSpPr>
        <p:spPr>
          <a:xfrm>
            <a:off x="0" y="3429000"/>
            <a:ext cx="6120000" cy="1732839"/>
          </a:xfrm>
          <a:solidFill>
            <a:schemeClr val="tx1">
              <a:alpha val="80000"/>
            </a:scheme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2030400" cy="432000"/>
          </a:xfrm>
          <a:blipFill dpi="0" rotWithShape="1">
            <a:blip r:embed="rId2" cstate="screen">
              <a:extLst>
                <a:ext uri="{28A0092B-C50C-407E-A947-70E740481C1C}">
                  <a14:useLocalDpi xmlns:a14="http://schemas.microsoft.com/office/drawing/2010/main"/>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303679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slutningsside SORT ">
    <p:bg>
      <p:bgPr>
        <a:solidFill>
          <a:srgbClr val="3E3E3E"/>
        </a:solid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3043" y="3007380"/>
            <a:ext cx="3925914" cy="835200"/>
          </a:xfrm>
          <a:prstGeom prst="rect">
            <a:avLst/>
          </a:prstGeom>
          <a:noFill/>
        </p:spPr>
      </p:pic>
    </p:spTree>
    <p:extLst>
      <p:ext uri="{BB962C8B-B14F-4D97-AF65-F5344CB8AC3E}">
        <p14:creationId xmlns:p14="http://schemas.microsoft.com/office/powerpoint/2010/main" val="268001512"/>
      </p:ext>
    </p:extLst>
  </p:cSld>
  <p:clrMapOvr>
    <a:masterClrMapping/>
  </p:clrMapOvr>
  <mc:AlternateContent xmlns:mc="http://schemas.openxmlformats.org/markup-compatibility/2006" xmlns:p14="http://schemas.microsoft.com/office/powerpoint/2010/main">
    <mc:Choice Requires="p14">
      <p:transition p14:dur="250" advClick="0" advTm="5000">
        <p:fade/>
      </p:transition>
    </mc:Choice>
    <mc:Fallback xmlns="">
      <p:transition advClick="0" advTm="5000">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side alt 1">
    <p:bg>
      <p:bgRef idx="1002">
        <a:schemeClr val="bg2"/>
      </p:bgRef>
    </p:bg>
    <p:spTree>
      <p:nvGrpSpPr>
        <p:cNvPr id="1" name=""/>
        <p:cNvGrpSpPr/>
        <p:nvPr/>
      </p:nvGrpSpPr>
      <p:grpSpPr>
        <a:xfrm>
          <a:off x="0" y="0"/>
          <a:ext cx="0" cy="0"/>
          <a:chOff x="0" y="0"/>
          <a:chExt cx="0" cy="0"/>
        </a:xfrm>
      </p:grpSpPr>
      <p:sp>
        <p:nvSpPr>
          <p:cNvPr id="9" name="Plassholder for bilde 5">
            <a:extLst>
              <a:ext uri="{FF2B5EF4-FFF2-40B4-BE49-F238E27FC236}">
                <a16:creationId xmlns:a16="http://schemas.microsoft.com/office/drawing/2014/main" id="{A5D8B828-3AE0-49DE-AB3C-31E3764C31E1}"/>
              </a:ext>
            </a:extLst>
          </p:cNvPr>
          <p:cNvSpPr>
            <a:spLocks noGrp="1"/>
          </p:cNvSpPr>
          <p:nvPr>
            <p:ph type="pic" sz="quarter" idx="25"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25" name="Plassholder for tekst 24"/>
          <p:cNvSpPr>
            <a:spLocks noGrp="1"/>
          </p:cNvSpPr>
          <p:nvPr>
            <p:ph type="body" sz="quarter" idx="24" hasCustomPrompt="1"/>
          </p:nvPr>
        </p:nvSpPr>
        <p:spPr>
          <a:xfrm>
            <a:off x="-19050" y="0"/>
            <a:ext cx="12211050" cy="850362"/>
          </a:xfr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2487407193"/>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250"/>
                                        <p:tgtEl>
                                          <p:spTgt spid="22">
                                            <p:txEl>
                                              <p:pRg st="0" end="0"/>
                                            </p:txEl>
                                          </p:spTgt>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50"/>
                        <p:tgtEl>
                          <p:spTgt spid="10"/>
                        </p:tgtEl>
                      </p:cBhvr>
                    </p:animEffect>
                  </p:childTnLst>
                </p:cTn>
              </p:par>
            </p:tnLst>
          </p:tmpl>
        </p:tmplLst>
      </p:bldP>
    </p:bldLst>
  </p:timing>
  <p:extLst mod="1">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 og innhold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nb-NO" dirty="0"/>
          </a:p>
        </p:txBody>
      </p:sp>
      <p:sp>
        <p:nvSpPr>
          <p:cNvPr id="6" name="Plassholder for lysbildenummer 5"/>
          <p:cNvSpPr>
            <a:spLocks noGrp="1"/>
          </p:cNvSpPr>
          <p:nvPr>
            <p:ph type="sldNum" sz="quarter" idx="12"/>
          </p:nvPr>
        </p:nvSpPr>
        <p:spPr>
          <a:xfrm>
            <a:off x="11555999" y="6318000"/>
            <a:ext cx="450000" cy="360000"/>
          </a:xfrm>
          <a:prstGeom prst="rect">
            <a:avLst/>
          </a:prstGeom>
        </p:spPr>
        <p:txBody>
          <a:bodyPr/>
          <a:lstStyle/>
          <a:p>
            <a:fld id="{CBF60C1B-21D4-425B-89C8-B0A7AB09A1E4}" type="slidenum">
              <a:rPr lang="nb-NO" smtClean="0"/>
              <a:t>‹#›</a:t>
            </a:fld>
            <a:endParaRPr lang="nb-NO" dirty="0"/>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1">
                    <a:lumMod val="50000"/>
                    <a:lumOff val="50000"/>
                  </a:schemeClr>
                </a:solidFill>
              </a:defRPr>
            </a:lvl1pPr>
          </a:lstStyle>
          <a:p>
            <a:endParaRPr lang="nb-NO" dirty="0"/>
          </a:p>
        </p:txBody>
      </p:sp>
      <p:sp>
        <p:nvSpPr>
          <p:cNvPr id="7" name="Plassholder for tekst 3"/>
          <p:cNvSpPr>
            <a:spLocks noGrp="1"/>
          </p:cNvSpPr>
          <p:nvPr>
            <p:ph type="body" sz="quarter" idx="15" hasCustomPrompt="1"/>
          </p:nvPr>
        </p:nvSpPr>
        <p:spPr>
          <a:xfrm>
            <a:off x="9846000" y="5698836"/>
            <a:ext cx="2150771" cy="478127"/>
          </a:xfrm>
        </p:spPr>
        <p:txBody>
          <a:bodyPr anchor="b" anchorCtr="0">
            <a:normAutofit/>
          </a:bodyPr>
          <a:lstStyle>
            <a:lvl1pPr marL="0" indent="0" algn="l">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1373449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ilde - heldekkende HVI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2030400" cy="432000"/>
          </a:xfrm>
          <a:blipFill dpi="0" rotWithShape="1">
            <a:blip r:embed="rId2" cstate="screen">
              <a:extLst>
                <a:ext uri="{28A0092B-C50C-407E-A947-70E740481C1C}">
                  <a14:useLocalDpi xmlns:a14="http://schemas.microsoft.com/office/drawing/2010/main"/>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2297458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de - heldekkende med tekst HVI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10" name="Plassholder for innhold 2"/>
          <p:cNvSpPr>
            <a:spLocks noGrp="1"/>
          </p:cNvSpPr>
          <p:nvPr>
            <p:ph idx="1" hasCustomPrompt="1"/>
          </p:nvPr>
        </p:nvSpPr>
        <p:spPr>
          <a:xfrm>
            <a:off x="6127668" y="1849272"/>
            <a:ext cx="6064332" cy="5008728"/>
          </a:xfrm>
          <a:solidFill>
            <a:schemeClr val="tx1">
              <a:alpha val="80000"/>
            </a:schemeClr>
          </a:solidFill>
        </p:spPr>
        <p:txBody>
          <a:bodyPr lIns="360000" tIns="360000" rIns="360000" bIns="720000">
            <a:noAutofit/>
          </a:bodyPr>
          <a:lstStyle>
            <a:lvl1pPr>
              <a:defRPr>
                <a:solidFill>
                  <a:schemeClr val="bg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bg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bg1"/>
                </a:solidFill>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smtClean="0"/>
              <a:t>Klikk </a:t>
            </a:r>
            <a:r>
              <a:rPr lang="nb-NO" dirty="0"/>
              <a:t>for å legge til tekst</a:t>
            </a:r>
          </a:p>
          <a:p>
            <a:pPr lvl="1"/>
            <a:r>
              <a:rPr lang="nb-NO" dirty="0"/>
              <a:t>Andre nivå</a:t>
            </a:r>
          </a:p>
          <a:p>
            <a:pPr lvl="2"/>
            <a:r>
              <a:rPr lang="nb-NO" dirty="0"/>
              <a:t>Tredje nivå</a:t>
            </a:r>
          </a:p>
        </p:txBody>
      </p:sp>
      <p:sp>
        <p:nvSpPr>
          <p:cNvPr id="9" name="Tittel 1"/>
          <p:cNvSpPr>
            <a:spLocks noGrp="1"/>
          </p:cNvSpPr>
          <p:nvPr>
            <p:ph type="title" hasCustomPrompt="1"/>
          </p:nvPr>
        </p:nvSpPr>
        <p:spPr>
          <a:xfrm>
            <a:off x="6127668" y="0"/>
            <a:ext cx="6064332" cy="1849272"/>
          </a:xfrm>
          <a:solidFill>
            <a:schemeClr val="tx1">
              <a:alpha val="80000"/>
            </a:schemeClr>
          </a:solidFill>
        </p:spPr>
        <p:txBody>
          <a:bodyPr lIns="360000" rIns="360000">
            <a:normAutofit/>
          </a:bodyPr>
          <a:lstStyle>
            <a:lvl1pPr>
              <a:defRPr sz="3600"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2030400" cy="432000"/>
          </a:xfrm>
          <a:blipFill dpi="0" rotWithShape="1">
            <a:blip r:embed="rId2" cstate="screen">
              <a:extLst>
                <a:ext uri="{28A0092B-C50C-407E-A947-70E740481C1C}">
                  <a14:useLocalDpi xmlns:a14="http://schemas.microsoft.com/office/drawing/2010/main"/>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865894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nhold og bilde HVIT ">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13" name="Plassholder for bilde 9"/>
          <p:cNvSpPr>
            <a:spLocks noGrp="1"/>
          </p:cNvSpPr>
          <p:nvPr>
            <p:ph type="pic" sz="quarter" idx="13" hasCustomPrompt="1"/>
          </p:nvPr>
        </p:nvSpPr>
        <p:spPr>
          <a:xfrm>
            <a:off x="7051200" y="1"/>
            <a:ext cx="5140800" cy="6858000"/>
          </a:xfrm>
          <a:prstGeom prst="rect">
            <a:avLst/>
          </a:prstGeom>
          <a:solidFill>
            <a:schemeClr val="bg2">
              <a:lumMod val="85000"/>
            </a:schemeClr>
          </a:solidFill>
        </p:spPr>
        <p:txBody>
          <a:bodyPr tIns="3708000" anchor="t" anchorCtr="1">
            <a:normAutofit/>
          </a:bodyPr>
          <a:lstStyle>
            <a:lvl1pPr marL="0" indent="0" algn="ctr">
              <a:buNone/>
              <a:defRPr sz="1400" baseline="0">
                <a:solidFill>
                  <a:schemeClr val="bg2">
                    <a:lumMod val="50000"/>
                  </a:schemeClr>
                </a:solidFill>
              </a:defRPr>
            </a:lvl1pPr>
          </a:lstStyle>
          <a:p>
            <a:r>
              <a:rPr lang="nb-NO" dirty="0"/>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lstStyle/>
          <a:p>
            <a:pPr lvl="0"/>
            <a:r>
              <a:rPr lang="nb-NO" smtClean="0"/>
              <a:t>Rediger tekststiler i malen</a:t>
            </a:r>
          </a:p>
          <a:p>
            <a:pPr lvl="1"/>
            <a:r>
              <a:rPr lang="nb-NO" smtClean="0"/>
              <a:t>Andre nivå</a:t>
            </a:r>
          </a:p>
          <a:p>
            <a:pPr lvl="2"/>
            <a:r>
              <a:rPr lang="nb-NO" smtClean="0"/>
              <a:t>Tredje nivå</a:t>
            </a:r>
          </a:p>
        </p:txBody>
      </p:sp>
      <p:sp>
        <p:nvSpPr>
          <p:cNvPr id="8" name="Plassholder for tekst 3"/>
          <p:cNvSpPr>
            <a:spLocks noGrp="1"/>
          </p:cNvSpPr>
          <p:nvPr>
            <p:ph type="body" sz="quarter" idx="15" hasCustomPrompt="1"/>
          </p:nvPr>
        </p:nvSpPr>
        <p:spPr>
          <a:xfrm rot="16200000">
            <a:off x="9936000" y="4140000"/>
            <a:ext cx="4060641" cy="450008"/>
          </a:xfrm>
        </p:spPr>
        <p:txBody>
          <a:bodyPr rIns="180000" anchor="ctr" anchorCtr="0">
            <a:normAutofit/>
          </a:bodyPr>
          <a:lstStyle>
            <a:lvl1pPr marL="0" indent="0" algn="l">
              <a:buNone/>
              <a:defRPr sz="1000" baseline="0">
                <a:solidFill>
                  <a:schemeClr val="bg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3151534" y="591111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3831181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bilder med tekst HVIT ">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9846000" y="6318000"/>
            <a:ext cx="1620000" cy="360000"/>
          </a:xfrm>
          <a:prstGeom prst="rect">
            <a:avLst/>
          </a:prstGeom>
        </p:spPr>
        <p:txBody>
          <a:bodyPr/>
          <a:lstStyle/>
          <a:p>
            <a:endParaRPr lang="nb-NO" dirty="0"/>
          </a:p>
        </p:txBody>
      </p:sp>
      <p:sp>
        <p:nvSpPr>
          <p:cNvPr id="3" name="Plassholder for bunntekst 2"/>
          <p:cNvSpPr>
            <a:spLocks noGrp="1"/>
          </p:cNvSpPr>
          <p:nvPr>
            <p:ph type="ftr" sz="quarter" idx="11"/>
          </p:nvPr>
        </p:nvSpPr>
        <p:spPr>
          <a:xfrm>
            <a:off x="2808000" y="6318000"/>
            <a:ext cx="7020000" cy="360000"/>
          </a:xfrm>
          <a:prstGeom prst="rect">
            <a:avLst/>
          </a:prstGeom>
        </p:spPr>
        <p:txBody>
          <a:bodyPr/>
          <a:lstStyle/>
          <a:p>
            <a:endParaRPr lang="nb-NO" dirty="0"/>
          </a:p>
        </p:txBody>
      </p:sp>
      <p:sp>
        <p:nvSpPr>
          <p:cNvPr id="4" name="Plassholder for lysbildenummer 3"/>
          <p:cNvSpPr>
            <a:spLocks noGrp="1"/>
          </p:cNvSpPr>
          <p:nvPr>
            <p:ph type="sldNum" sz="quarter" idx="12"/>
          </p:nvPr>
        </p:nvSpPr>
        <p:spPr>
          <a:xfrm>
            <a:off x="11556000" y="6318000"/>
            <a:ext cx="450000" cy="360000"/>
          </a:xfrm>
          <a:prstGeom prst="rect">
            <a:avLst/>
          </a:prstGeom>
        </p:spPr>
        <p:txBody>
          <a:bodyPr/>
          <a:lstStyle/>
          <a:p>
            <a:fld id="{CBF60C1B-21D4-425B-89C8-B0A7AB09A1E4}" type="slidenum">
              <a:rPr lang="nb-NO" smtClean="0"/>
              <a:t>‹#›</a:t>
            </a:fld>
            <a:endParaRPr lang="nb-NO"/>
          </a:p>
        </p:txBody>
      </p:sp>
      <p:sp>
        <p:nvSpPr>
          <p:cNvPr id="8" name="Tittel 1"/>
          <p:cNvSpPr>
            <a:spLocks noGrp="1"/>
          </p:cNvSpPr>
          <p:nvPr>
            <p:ph type="title" hasCustomPrompt="1"/>
          </p:nvPr>
        </p:nvSpPr>
        <p:spPr>
          <a:xfrm>
            <a:off x="838800" y="363600"/>
            <a:ext cx="9000000"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smtClean="0"/>
              <a:t>Rediger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smtClean="0"/>
              <a:t>Rediger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smtClean="0"/>
              <a:t>Rediger tekststiler i malen</a:t>
            </a:r>
          </a:p>
        </p:txBody>
      </p:sp>
      <p:sp>
        <p:nvSpPr>
          <p:cNvPr id="16" name="Plassholder for bilde 15"/>
          <p:cNvSpPr>
            <a:spLocks noGrp="1" noChangeAspect="1"/>
          </p:cNvSpPr>
          <p:nvPr>
            <p:ph type="pic" sz="quarter" idx="20"/>
          </p:nvPr>
        </p:nvSpPr>
        <p:spPr>
          <a:xfrm>
            <a:off x="1055425"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smtClean="0"/>
              <a:t>Klikk ikonet for å legge til et bilde</a:t>
            </a:r>
            <a:endParaRPr lang="nb-NO" dirty="0"/>
          </a:p>
        </p:txBody>
      </p:sp>
      <p:sp>
        <p:nvSpPr>
          <p:cNvPr id="17" name="Plassholder for bilde 15"/>
          <p:cNvSpPr>
            <a:spLocks noGrp="1" noChangeAspect="1"/>
          </p:cNvSpPr>
          <p:nvPr>
            <p:ph type="pic" sz="quarter" idx="21"/>
          </p:nvPr>
        </p:nvSpPr>
        <p:spPr>
          <a:xfrm>
            <a:off x="4956803"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smtClean="0"/>
              <a:t>Klikk ikonet for å legge til et bilde</a:t>
            </a:r>
            <a:endParaRPr lang="nb-NO" dirty="0"/>
          </a:p>
        </p:txBody>
      </p:sp>
      <p:sp>
        <p:nvSpPr>
          <p:cNvPr id="18" name="Plassholder for bilde 15"/>
          <p:cNvSpPr>
            <a:spLocks noGrp="1" noChangeAspect="1"/>
          </p:cNvSpPr>
          <p:nvPr>
            <p:ph type="pic" sz="quarter" idx="22"/>
          </p:nvPr>
        </p:nvSpPr>
        <p:spPr>
          <a:xfrm>
            <a:off x="8580306"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smtClean="0"/>
              <a:t>Klikk ikonet for å legge til et bilde</a:t>
            </a:r>
            <a:endParaRPr lang="nb-NO" dirty="0"/>
          </a:p>
        </p:txBody>
      </p:sp>
    </p:spTree>
    <p:extLst>
      <p:ext uri="{BB962C8B-B14F-4D97-AF65-F5344CB8AC3E}">
        <p14:creationId xmlns:p14="http://schemas.microsoft.com/office/powerpoint/2010/main" val="2982308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 Sitat HVIT">
    <p:spTree>
      <p:nvGrpSpPr>
        <p:cNvPr id="1" name=""/>
        <p:cNvGrpSpPr/>
        <p:nvPr/>
      </p:nvGrpSpPr>
      <p:grpSpPr>
        <a:xfrm>
          <a:off x="0" y="0"/>
          <a:ext cx="0" cy="0"/>
          <a:chOff x="0" y="0"/>
          <a:chExt cx="0" cy="0"/>
        </a:xfrm>
      </p:grpSpPr>
      <p:sp>
        <p:nvSpPr>
          <p:cNvPr id="3" name="Plassholder for bunntekst 2"/>
          <p:cNvSpPr>
            <a:spLocks noGrp="1"/>
          </p:cNvSpPr>
          <p:nvPr>
            <p:ph type="ftr" sz="quarter" idx="10"/>
          </p:nvPr>
        </p:nvSpPr>
        <p:spPr>
          <a:xfrm>
            <a:off x="2808000" y="6317146"/>
            <a:ext cx="7020000" cy="360000"/>
          </a:xfrm>
        </p:spPr>
        <p:txBody>
          <a:bodyPr/>
          <a:lstStyle/>
          <a:p>
            <a:endParaRPr lang="nb-NO" dirty="0"/>
          </a:p>
        </p:txBody>
      </p:sp>
      <p:sp>
        <p:nvSpPr>
          <p:cNvPr id="4" name="Plassholder for dato 3"/>
          <p:cNvSpPr>
            <a:spLocks noGrp="1"/>
          </p:cNvSpPr>
          <p:nvPr>
            <p:ph type="dt" sz="half"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6"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mn-lt"/>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a:t>
            </a:r>
            <a:r>
              <a:rPr lang="nb-NO" dirty="0" smtClean="0"/>
              <a:t>å sette </a:t>
            </a:r>
            <a:r>
              <a:rPr lang="nb-NO" dirty="0"/>
              <a:t/>
            </a:r>
            <a:br>
              <a:rPr lang="nb-NO" dirty="0"/>
            </a:br>
            <a:r>
              <a:rPr lang="nb-NO" dirty="0"/>
              <a:t>inn et sitat. Husk </a:t>
            </a:r>
            <a:r>
              <a:rPr lang="nb-NO" dirty="0" smtClean="0"/>
              <a:t>anførselstegn.</a:t>
            </a:r>
            <a:r>
              <a:rPr lang="nb-NO" sz="5400" dirty="0" smtClean="0"/>
              <a:t>»</a:t>
            </a:r>
            <a:endParaRPr lang="nb-NO" dirty="0"/>
          </a:p>
        </p:txBody>
      </p:sp>
      <p:sp>
        <p:nvSpPr>
          <p:cNvPr id="7"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spTree>
    <p:extLst>
      <p:ext uri="{BB962C8B-B14F-4D97-AF65-F5344CB8AC3E}">
        <p14:creationId xmlns:p14="http://schemas.microsoft.com/office/powerpoint/2010/main" val="3199307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eltittel med bilde HVI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p:spPr>
        <p:txBody>
          <a:bodyPr>
            <a:normAutofit/>
          </a:bodyPr>
          <a:lstStyle>
            <a:lvl1pPr marL="0" indent="0" algn="l">
              <a:buNone/>
              <a:defRPr sz="800">
                <a:solidFill>
                  <a:schemeClr val="bg1"/>
                </a:solidFill>
              </a:defRPr>
            </a:lvl1pPr>
          </a:lstStyle>
          <a:p>
            <a:r>
              <a:rPr lang="nb-NO" dirty="0"/>
              <a:t>_</a:t>
            </a:r>
          </a:p>
        </p:txBody>
      </p:sp>
      <p:sp>
        <p:nvSpPr>
          <p:cNvPr id="4" name="Plassholder for tekst 15"/>
          <p:cNvSpPr>
            <a:spLocks noGrp="1"/>
          </p:cNvSpPr>
          <p:nvPr>
            <p:ph type="body" sz="quarter" idx="11" hasCustomPrompt="1"/>
          </p:nvPr>
        </p:nvSpPr>
        <p:spPr>
          <a:xfrm>
            <a:off x="0" y="3429000"/>
            <a:ext cx="6120000" cy="1732839"/>
          </a:xfrm>
          <a:solidFill>
            <a:schemeClr val="tx1">
              <a:alpha val="80000"/>
            </a:scheme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2030400" cy="432000"/>
          </a:xfrm>
          <a:blipFill dpi="0" rotWithShape="1">
            <a:blip r:embed="rId2" cstate="screen">
              <a:extLst>
                <a:ext uri="{28A0092B-C50C-407E-A947-70E740481C1C}">
                  <a14:useLocalDpi xmlns:a14="http://schemas.microsoft.com/office/drawing/2010/main"/>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4034580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9000000" cy="1325563"/>
          </a:xfrm>
          <a:prstGeom prst="rect">
            <a:avLst/>
          </a:prstGeom>
        </p:spPr>
        <p:txBody>
          <a:bodyPr vert="horz" lIns="91440" tIns="45720" rIns="91440" bIns="45720" rtlCol="0" anchor="ctr">
            <a:normAutofit/>
          </a:bodyPr>
          <a:lstStyle/>
          <a:p>
            <a:r>
              <a:rPr lang="nb-NO" dirty="0"/>
              <a:t>Klikk for å skrive tittel</a:t>
            </a:r>
          </a:p>
        </p:txBody>
      </p:sp>
      <p:sp>
        <p:nvSpPr>
          <p:cNvPr id="3" name="Plassholder for tekst 2"/>
          <p:cNvSpPr>
            <a:spLocks noGrp="1"/>
          </p:cNvSpPr>
          <p:nvPr>
            <p:ph type="body" idx="1"/>
          </p:nvPr>
        </p:nvSpPr>
        <p:spPr>
          <a:xfrm>
            <a:off x="838200" y="1825625"/>
            <a:ext cx="90000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bunntekst 4"/>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dirty="0"/>
          </a:p>
        </p:txBody>
      </p:sp>
      <p:sp>
        <p:nvSpPr>
          <p:cNvPr id="15" name="Plassholder for dato 3"/>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dirty="0"/>
          </a:p>
        </p:txBody>
      </p:sp>
      <p:sp>
        <p:nvSpPr>
          <p:cNvPr id="16" name="Plassholder for lysbildenummer 5"/>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dirty="0"/>
          </a:p>
        </p:txBody>
      </p:sp>
      <p:pic>
        <p:nvPicPr>
          <p:cNvPr id="4" name="Bilde 3"/>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60000" y="6282000"/>
            <a:ext cx="2030644" cy="432000"/>
          </a:xfrm>
          <a:prstGeom prst="rect">
            <a:avLst/>
          </a:prstGeom>
        </p:spPr>
      </p:pic>
    </p:spTree>
    <p:extLst>
      <p:ext uri="{BB962C8B-B14F-4D97-AF65-F5344CB8AC3E}">
        <p14:creationId xmlns:p14="http://schemas.microsoft.com/office/powerpoint/2010/main" val="3501971610"/>
      </p:ext>
    </p:extLst>
  </p:cSld>
  <p:clrMap bg1="lt1" tx1="dk1" bg2="lt2" tx2="dk2" accent1="accent1" accent2="accent2" accent3="accent3" accent4="accent4" accent5="accent5" accent6="accent6" hlink="hlink" folHlink="folHlink"/>
  <p:sldLayoutIdLst>
    <p:sldLayoutId id="2147483668" r:id="rId1"/>
    <p:sldLayoutId id="2147483695" r:id="rId2"/>
    <p:sldLayoutId id="2147483650" r:id="rId3"/>
    <p:sldLayoutId id="2147483673" r:id="rId4"/>
    <p:sldLayoutId id="2147483697" r:id="rId5"/>
    <p:sldLayoutId id="2147483671" r:id="rId6"/>
    <p:sldLayoutId id="2147483666" r:id="rId7"/>
    <p:sldLayoutId id="2147483693" r:id="rId8"/>
    <p:sldLayoutId id="2147483659" r:id="rId9"/>
    <p:sldLayoutId id="2147483688" r:id="rId10"/>
    <p:sldLayoutId id="2147483689" r:id="rId11"/>
    <p:sldLayoutId id="2147483677" r:id="rId12"/>
    <p:sldLayoutId id="2147483690" r:id="rId13"/>
    <p:sldLayoutId id="2147483696" r:id="rId14"/>
    <p:sldLayoutId id="2147483683" r:id="rId15"/>
    <p:sldLayoutId id="2147483685" r:id="rId16"/>
    <p:sldLayoutId id="2147483687" r:id="rId17"/>
    <p:sldLayoutId id="2147483694" r:id="rId18"/>
    <p:sldLayoutId id="214748365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p:pic>
      <p:sp>
        <p:nvSpPr>
          <p:cNvPr id="11" name="Plassholder for tekst 10"/>
          <p:cNvSpPr>
            <a:spLocks noGrp="1"/>
          </p:cNvSpPr>
          <p:nvPr>
            <p:ph type="body" sz="quarter" idx="24"/>
          </p:nvPr>
        </p:nvSpPr>
        <p:spPr/>
        <p:txBody>
          <a:bodyPr/>
          <a:lstStyle/>
          <a:p>
            <a:endParaRPr lang="nb-NO"/>
          </a:p>
        </p:txBody>
      </p:sp>
      <p:sp>
        <p:nvSpPr>
          <p:cNvPr id="10" name="Plassholder for tekst 9"/>
          <p:cNvSpPr>
            <a:spLocks noGrp="1"/>
          </p:cNvSpPr>
          <p:nvPr>
            <p:ph type="body" sz="quarter" idx="23"/>
          </p:nvPr>
        </p:nvSpPr>
        <p:spPr>
          <a:xfrm>
            <a:off x="-19051" y="2032920"/>
            <a:ext cx="7325373" cy="2425957"/>
          </a:xfrm>
        </p:spPr>
        <p:txBody>
          <a:bodyPr/>
          <a:lstStyle/>
          <a:p>
            <a:r>
              <a:rPr lang="nb-NO" dirty="0" smtClean="0"/>
              <a:t>Nytt fra Justis- og beredskapsdepartementet</a:t>
            </a:r>
          </a:p>
          <a:p>
            <a:r>
              <a:rPr lang="nb-NO" sz="2000" dirty="0"/>
              <a:t>O</a:t>
            </a:r>
            <a:r>
              <a:rPr lang="nb-NO" sz="2000" dirty="0" smtClean="0"/>
              <a:t>rientering på IKAR ettermøte, 19. november 2021</a:t>
            </a:r>
          </a:p>
          <a:p>
            <a:r>
              <a:rPr lang="nb-NO" sz="2000" dirty="0" smtClean="0"/>
              <a:t>Sveinung Torgersen </a:t>
            </a:r>
            <a:endParaRPr lang="nb-NO" sz="2000" dirty="0"/>
          </a:p>
        </p:txBody>
      </p:sp>
      <p:sp>
        <p:nvSpPr>
          <p:cNvPr id="6" name="Plassholder for tekst 5"/>
          <p:cNvSpPr>
            <a:spLocks noGrp="1"/>
          </p:cNvSpPr>
          <p:nvPr>
            <p:ph type="body" sz="quarter" idx="15"/>
          </p:nvPr>
        </p:nvSpPr>
        <p:spPr/>
        <p:txBody>
          <a:bodyPr/>
          <a:lstStyle/>
          <a:p>
            <a:r>
              <a:rPr lang="nb-NO" dirty="0" smtClean="0"/>
              <a:t>© Leonardo</a:t>
            </a:r>
            <a:endParaRPr lang="nb-NO" dirty="0"/>
          </a:p>
        </p:txBody>
      </p:sp>
    </p:spTree>
    <p:extLst>
      <p:ext uri="{BB962C8B-B14F-4D97-AF65-F5344CB8AC3E}">
        <p14:creationId xmlns:p14="http://schemas.microsoft.com/office/powerpoint/2010/main" val="265198447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4075737" y="0"/>
            <a:ext cx="7277944" cy="932813"/>
          </a:xfrm>
          <a:solidFill>
            <a:schemeClr val="bg1">
              <a:tint val="95000"/>
              <a:satMod val="170000"/>
            </a:schemeClr>
          </a:solidFill>
        </p:spPr>
        <p:txBody>
          <a:bodyPr>
            <a:normAutofit/>
          </a:bodyPr>
          <a:lstStyle/>
          <a:p>
            <a:r>
              <a:rPr lang="nb-NO" dirty="0" smtClean="0"/>
              <a:t>Noen læringspunkter og tiltak: </a:t>
            </a:r>
            <a:endParaRPr lang="nb-NO" dirty="0"/>
          </a:p>
        </p:txBody>
      </p:sp>
      <p:sp>
        <p:nvSpPr>
          <p:cNvPr id="9" name="Plassholder for innhold 8"/>
          <p:cNvSpPr>
            <a:spLocks noGrp="1"/>
          </p:cNvSpPr>
          <p:nvPr>
            <p:ph idx="1"/>
          </p:nvPr>
        </p:nvSpPr>
        <p:spPr>
          <a:xfrm>
            <a:off x="4201734" y="788142"/>
            <a:ext cx="8200930" cy="6273061"/>
          </a:xfrm>
        </p:spPr>
        <p:txBody>
          <a:bodyPr/>
          <a:lstStyle/>
          <a:p>
            <a:r>
              <a:rPr lang="nb-NO" sz="2000" dirty="0" smtClean="0"/>
              <a:t>Trykke på «den store røde knappen»</a:t>
            </a:r>
          </a:p>
          <a:p>
            <a:pPr lvl="1">
              <a:buFontTx/>
              <a:buChar char="-"/>
            </a:pPr>
            <a:r>
              <a:rPr lang="nb-NO" dirty="0" smtClean="0"/>
              <a:t>JD reviderer mandatet til redningsledelsen v/HRS og LRS</a:t>
            </a:r>
          </a:p>
          <a:p>
            <a:r>
              <a:rPr lang="nb-NO" sz="2000" dirty="0" smtClean="0"/>
              <a:t>Utrede mobilt befolkningsvarslingssystem</a:t>
            </a:r>
          </a:p>
          <a:p>
            <a:pPr marL="457200" lvl="1" indent="0">
              <a:buNone/>
            </a:pPr>
            <a:r>
              <a:rPr lang="nb-NO" sz="1600" dirty="0" smtClean="0"/>
              <a:t>- </a:t>
            </a:r>
            <a:r>
              <a:rPr lang="nb-NO" dirty="0" smtClean="0"/>
              <a:t>Har vært vurdert, uavklart</a:t>
            </a:r>
          </a:p>
          <a:p>
            <a:r>
              <a:rPr lang="nb-NO" sz="2000" dirty="0" smtClean="0"/>
              <a:t>Luftkoordinering</a:t>
            </a:r>
          </a:p>
          <a:p>
            <a:pPr lvl="1">
              <a:buFontTx/>
              <a:buChar char="-"/>
            </a:pPr>
            <a:r>
              <a:rPr lang="nb-NO" dirty="0" smtClean="0"/>
              <a:t>HRS utarbeider ACO veileder</a:t>
            </a:r>
          </a:p>
          <a:p>
            <a:pPr lvl="1">
              <a:buFontTx/>
              <a:buChar char="-"/>
            </a:pPr>
            <a:r>
              <a:rPr lang="nb-NO" dirty="0" smtClean="0"/>
              <a:t>Droneforum etablert </a:t>
            </a:r>
          </a:p>
          <a:p>
            <a:r>
              <a:rPr lang="nb-NO" sz="2000" dirty="0" smtClean="0"/>
              <a:t>«Masseevakuering»</a:t>
            </a:r>
          </a:p>
          <a:p>
            <a:pPr lvl="1">
              <a:buFontTx/>
              <a:buChar char="-"/>
            </a:pPr>
            <a:r>
              <a:rPr lang="nb-NO" dirty="0" smtClean="0"/>
              <a:t>HRS utarbeider MRO veileder </a:t>
            </a:r>
          </a:p>
          <a:p>
            <a:r>
              <a:rPr lang="nb-NO" sz="2000" dirty="0"/>
              <a:t>Digitalt aksjonstøtteverktøy</a:t>
            </a:r>
          </a:p>
          <a:p>
            <a:pPr marL="457200" lvl="1" indent="0">
              <a:buNone/>
            </a:pPr>
            <a:r>
              <a:rPr lang="nb-NO" dirty="0" smtClean="0"/>
              <a:t>- HRS har ansvar</a:t>
            </a:r>
          </a:p>
          <a:p>
            <a:r>
              <a:rPr lang="nb-NO" sz="2000" dirty="0" smtClean="0"/>
              <a:t>Cruiseutvalg</a:t>
            </a:r>
          </a:p>
          <a:p>
            <a:pPr lvl="1">
              <a:buFontTx/>
              <a:buChar char="-"/>
            </a:pPr>
            <a:r>
              <a:rPr lang="nb-NO" dirty="0" smtClean="0"/>
              <a:t>Rapport leveres februar 2022</a:t>
            </a:r>
            <a:endParaRPr lang="nb-NO" dirty="0"/>
          </a:p>
        </p:txBody>
      </p:sp>
      <p:pic>
        <p:nvPicPr>
          <p:cNvPr id="2050" name="Picture 2" descr="https://mediearkiv.forsvaret.no/fotoweb/cache/5000/Indekserte%20bilder1/2020/12/20201231tk_I6040.t5fede468.m1200.xNOUsuibw.jpg"/>
          <p:cNvPicPr>
            <a:picLocks noChangeAspect="1" noChangeArrowheads="1"/>
          </p:cNvPicPr>
          <p:nvPr/>
        </p:nvPicPr>
        <p:blipFill rotWithShape="1">
          <a:blip r:embed="rId3">
            <a:extLst>
              <a:ext uri="{28A0092B-C50C-407E-A947-70E740481C1C}">
                <a14:useLocalDpi xmlns:a14="http://schemas.microsoft.com/office/drawing/2010/main" val="0"/>
              </a:ext>
            </a:extLst>
          </a:blip>
          <a:srcRect l="9084" r="53573"/>
          <a:stretch/>
        </p:blipFill>
        <p:spPr bwMode="auto">
          <a:xfrm>
            <a:off x="9422" y="0"/>
            <a:ext cx="38367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457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7"/>
          <p:cNvSpPr>
            <a:spLocks noGrp="1"/>
          </p:cNvSpPr>
          <p:nvPr>
            <p:ph type="title"/>
          </p:nvPr>
        </p:nvSpPr>
        <p:spPr>
          <a:xfrm>
            <a:off x="457492" y="173303"/>
            <a:ext cx="9000000" cy="932813"/>
          </a:xfrm>
        </p:spPr>
        <p:txBody>
          <a:bodyPr/>
          <a:lstStyle/>
          <a:p>
            <a:r>
              <a:rPr lang="nb-NO" dirty="0" smtClean="0"/>
              <a:t>Veldig kort om tre store prosjekter: </a:t>
            </a:r>
            <a:endParaRPr lang="nb-NO" dirty="0"/>
          </a:p>
        </p:txBody>
      </p:sp>
      <p:sp>
        <p:nvSpPr>
          <p:cNvPr id="12" name="Plassholder for innhold 8"/>
          <p:cNvSpPr>
            <a:spLocks noGrp="1"/>
          </p:cNvSpPr>
          <p:nvPr>
            <p:ph idx="1"/>
          </p:nvPr>
        </p:nvSpPr>
        <p:spPr>
          <a:xfrm>
            <a:off x="5508336" y="1315433"/>
            <a:ext cx="9810228" cy="4479437"/>
          </a:xfrm>
        </p:spPr>
        <p:txBody>
          <a:bodyPr/>
          <a:lstStyle/>
          <a:p>
            <a:r>
              <a:rPr lang="nb-NO" sz="3600" dirty="0"/>
              <a:t>N</a:t>
            </a:r>
            <a:r>
              <a:rPr lang="nb-NO" sz="3600" dirty="0" smtClean="0"/>
              <a:t>ye redningshelikoptre</a:t>
            </a:r>
          </a:p>
          <a:p>
            <a:endParaRPr lang="nb-NO" sz="3600" dirty="0" smtClean="0"/>
          </a:p>
          <a:p>
            <a:endParaRPr lang="nb-NO" sz="3600" dirty="0" smtClean="0"/>
          </a:p>
          <a:p>
            <a:r>
              <a:rPr lang="nb-NO" sz="3600" dirty="0" smtClean="0"/>
              <a:t>Nødnett etter 2026 </a:t>
            </a:r>
          </a:p>
          <a:p>
            <a:endParaRPr lang="nb-NO" sz="3600" dirty="0" smtClean="0"/>
          </a:p>
          <a:p>
            <a:endParaRPr lang="nb-NO" sz="3600" dirty="0" smtClean="0"/>
          </a:p>
          <a:p>
            <a:r>
              <a:rPr lang="nb-NO" sz="3600" dirty="0" smtClean="0"/>
              <a:t>Maritim kystradio </a:t>
            </a:r>
          </a:p>
          <a:p>
            <a:pPr marL="0" indent="0">
              <a:buNone/>
            </a:pPr>
            <a:endParaRPr lang="nb-NO" sz="3600" dirty="0" smtClean="0"/>
          </a:p>
          <a:p>
            <a:endParaRPr lang="nb-NO" sz="3600" dirty="0"/>
          </a:p>
        </p:txBody>
      </p:sp>
      <p:pic>
        <p:nvPicPr>
          <p:cNvPr id="1028" name="Picture 4" descr="https://mediearkiv.forsvaret.no/fotoweb/cache/5000/Indekserte%20bilder1/2019/10/20191002_AW101_004.t5d9d7ec4.m1200.xVVxJDWi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9822"/>
            <a:ext cx="5309980" cy="29912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nettbutikk.tcconnect.no/shop/prodimages/systemimages/18484_500X-1.jpg"/>
          <p:cNvPicPr>
            <a:picLocks noChangeAspect="1" noChangeArrowheads="1"/>
          </p:cNvPicPr>
          <p:nvPr/>
        </p:nvPicPr>
        <p:blipFill rotWithShape="1">
          <a:blip r:embed="rId4">
            <a:extLst>
              <a:ext uri="{28A0092B-C50C-407E-A947-70E740481C1C}">
                <a14:useLocalDpi xmlns:a14="http://schemas.microsoft.com/office/drawing/2010/main" val="0"/>
              </a:ext>
            </a:extLst>
          </a:blip>
          <a:srcRect t="35191"/>
          <a:stretch/>
        </p:blipFill>
        <p:spPr bwMode="auto">
          <a:xfrm rot="1846113">
            <a:off x="3327124" y="2946260"/>
            <a:ext cx="1714500" cy="2296367"/>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p:cNvPicPr>
            <a:picLocks noChangeAspect="1"/>
          </p:cNvPicPr>
          <p:nvPr/>
        </p:nvPicPr>
        <p:blipFill>
          <a:blip r:embed="rId5"/>
          <a:stretch>
            <a:fillRect/>
          </a:stretch>
        </p:blipFill>
        <p:spPr>
          <a:xfrm>
            <a:off x="0" y="4181110"/>
            <a:ext cx="3473784" cy="2676890"/>
          </a:xfrm>
          <a:prstGeom prst="rect">
            <a:avLst/>
          </a:prstGeom>
        </p:spPr>
      </p:pic>
    </p:spTree>
    <p:extLst>
      <p:ext uri="{BB962C8B-B14F-4D97-AF65-F5344CB8AC3E}">
        <p14:creationId xmlns:p14="http://schemas.microsoft.com/office/powerpoint/2010/main" val="570355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548593"/>
      </p:ext>
    </p:extLst>
  </p:cSld>
  <p:clrMapOvr>
    <a:masterClrMapping/>
  </p:clrMapOvr>
  <mc:AlternateContent xmlns:mc="http://schemas.openxmlformats.org/markup-compatibility/2006" xmlns:p14="http://schemas.microsoft.com/office/powerpoint/2010/main">
    <mc:Choice Requires="p14">
      <p:transition p14:dur="250" advClick="0" advTm="5000">
        <p:fade/>
      </p:transition>
    </mc:Choice>
    <mc:Fallback xmlns="">
      <p:transition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rot="168392">
            <a:off x="320692" y="1215129"/>
            <a:ext cx="5878794" cy="1325563"/>
          </a:xfrm>
        </p:spPr>
        <p:txBody>
          <a:bodyPr/>
          <a:lstStyle/>
          <a:p>
            <a:r>
              <a:rPr lang="nb-NO" dirty="0" smtClean="0"/>
              <a:t>Politi- og påtalemyndighet</a:t>
            </a:r>
            <a:endParaRPr lang="nb-NO" dirty="0"/>
          </a:p>
        </p:txBody>
      </p:sp>
      <p:sp>
        <p:nvSpPr>
          <p:cNvPr id="6" name="Tittel 7"/>
          <p:cNvSpPr txBox="1">
            <a:spLocks/>
          </p:cNvSpPr>
          <p:nvPr/>
        </p:nvSpPr>
        <p:spPr>
          <a:xfrm>
            <a:off x="3080993" y="2914253"/>
            <a:ext cx="5878794"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stStyle>
          <a:p>
            <a:r>
              <a:rPr lang="nb-NO" dirty="0" smtClean="0"/>
              <a:t>Samfunnssikkerhet og </a:t>
            </a:r>
            <a:r>
              <a:rPr lang="nb-NO" dirty="0" smtClean="0">
                <a:solidFill>
                  <a:srgbClr val="FF0000"/>
                </a:solidFill>
              </a:rPr>
              <a:t>redningstjeneste</a:t>
            </a:r>
            <a:endParaRPr lang="nb-NO" dirty="0">
              <a:solidFill>
                <a:srgbClr val="FF0000"/>
              </a:solidFill>
            </a:endParaRPr>
          </a:p>
        </p:txBody>
      </p:sp>
      <p:sp>
        <p:nvSpPr>
          <p:cNvPr id="7" name="Tittel 7"/>
          <p:cNvSpPr txBox="1">
            <a:spLocks/>
          </p:cNvSpPr>
          <p:nvPr/>
        </p:nvSpPr>
        <p:spPr>
          <a:xfrm rot="338383">
            <a:off x="7958936" y="2136255"/>
            <a:ext cx="3991598"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stStyle>
          <a:p>
            <a:r>
              <a:rPr lang="nb-NO" dirty="0" smtClean="0"/>
              <a:t>Svalbard og polarområdene</a:t>
            </a:r>
            <a:endParaRPr lang="nb-NO" dirty="0"/>
          </a:p>
        </p:txBody>
      </p:sp>
      <p:sp>
        <p:nvSpPr>
          <p:cNvPr id="10" name="Tittel 7"/>
          <p:cNvSpPr txBox="1">
            <a:spLocks/>
          </p:cNvSpPr>
          <p:nvPr/>
        </p:nvSpPr>
        <p:spPr>
          <a:xfrm rot="20452653">
            <a:off x="6830231" y="4292010"/>
            <a:ext cx="3607037"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stStyle>
          <a:p>
            <a:r>
              <a:rPr lang="nb-NO" dirty="0" smtClean="0"/>
              <a:t>Kriminalomsorg</a:t>
            </a:r>
            <a:endParaRPr lang="nb-NO" dirty="0"/>
          </a:p>
        </p:txBody>
      </p:sp>
      <p:sp>
        <p:nvSpPr>
          <p:cNvPr id="12" name="Tittel 7"/>
          <p:cNvSpPr txBox="1">
            <a:spLocks/>
          </p:cNvSpPr>
          <p:nvPr/>
        </p:nvSpPr>
        <p:spPr>
          <a:xfrm rot="278132">
            <a:off x="404198" y="4300594"/>
            <a:ext cx="5878794"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stStyle>
          <a:p>
            <a:r>
              <a:rPr lang="nb-NO" dirty="0" smtClean="0"/>
              <a:t>Innvandring og utlendingsmyndigheter</a:t>
            </a:r>
            <a:endParaRPr lang="nb-NO" dirty="0"/>
          </a:p>
        </p:txBody>
      </p:sp>
      <p:sp>
        <p:nvSpPr>
          <p:cNvPr id="14" name="Tittel 7"/>
          <p:cNvSpPr txBox="1">
            <a:spLocks/>
          </p:cNvSpPr>
          <p:nvPr/>
        </p:nvSpPr>
        <p:spPr>
          <a:xfrm rot="21288848">
            <a:off x="4363168" y="303673"/>
            <a:ext cx="5878794"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stStyle>
          <a:p>
            <a:r>
              <a:rPr lang="nb-NO" dirty="0" smtClean="0"/>
              <a:t>Domstolene og rettsvesenet</a:t>
            </a:r>
            <a:endParaRPr lang="nb-NO" dirty="0"/>
          </a:p>
        </p:txBody>
      </p:sp>
      <p:sp>
        <p:nvSpPr>
          <p:cNvPr id="9" name="Tittel 7"/>
          <p:cNvSpPr txBox="1">
            <a:spLocks/>
          </p:cNvSpPr>
          <p:nvPr/>
        </p:nvSpPr>
        <p:spPr>
          <a:xfrm>
            <a:off x="1072024" y="178786"/>
            <a:ext cx="3607037"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stStyle>
          <a:p>
            <a:r>
              <a:rPr lang="nb-NO" dirty="0" smtClean="0"/>
              <a:t>Lovarbeid</a:t>
            </a:r>
            <a:endParaRPr lang="nb-NO" dirty="0"/>
          </a:p>
        </p:txBody>
      </p:sp>
    </p:spTree>
    <p:extLst>
      <p:ext uri="{BB962C8B-B14F-4D97-AF65-F5344CB8AC3E}">
        <p14:creationId xmlns:p14="http://schemas.microsoft.com/office/powerpoint/2010/main" val="2539680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981381" y="318255"/>
            <a:ext cx="10905819" cy="615668"/>
          </a:xfrm>
        </p:spPr>
        <p:txBody>
          <a:bodyPr>
            <a:noAutofit/>
          </a:bodyPr>
          <a:lstStyle/>
          <a:p>
            <a:r>
              <a:rPr lang="nb-NO" dirty="0" smtClean="0"/>
              <a:t>Seksjon for redningstjeneste </a:t>
            </a:r>
            <a:r>
              <a:rPr lang="nb-NO" dirty="0"/>
              <a:t>og nødkommunikasjon </a:t>
            </a:r>
          </a:p>
        </p:txBody>
      </p:sp>
      <p:grpSp>
        <p:nvGrpSpPr>
          <p:cNvPr id="18" name="Gruppe 17"/>
          <p:cNvGrpSpPr/>
          <p:nvPr/>
        </p:nvGrpSpPr>
        <p:grpSpPr>
          <a:xfrm>
            <a:off x="431472" y="4807442"/>
            <a:ext cx="11455728" cy="1369929"/>
            <a:chOff x="431472" y="4807442"/>
            <a:chExt cx="11455728" cy="1369929"/>
          </a:xfrm>
        </p:grpSpPr>
        <p:sp>
          <p:nvSpPr>
            <p:cNvPr id="11" name="Plassholder for innhold 2"/>
            <p:cNvSpPr txBox="1">
              <a:spLocks/>
            </p:cNvSpPr>
            <p:nvPr/>
          </p:nvSpPr>
          <p:spPr>
            <a:xfrm>
              <a:off x="2351217" y="4807442"/>
              <a:ext cx="9535983" cy="1369929"/>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160" dirty="0">
                  <a:solidFill>
                    <a:schemeClr val="bg1"/>
                  </a:solidFill>
                </a:rPr>
                <a:t>Redningshelikopter</a:t>
              </a:r>
            </a:p>
            <a:p>
              <a:pPr lvl="1"/>
              <a:r>
                <a:rPr lang="nb-NO" sz="1620" dirty="0">
                  <a:solidFill>
                    <a:schemeClr val="bg1"/>
                  </a:solidFill>
                </a:rPr>
                <a:t>Anskaffelsen av nye redningshelikopter – styring av NAWSARH-prosjektet</a:t>
              </a:r>
            </a:p>
            <a:p>
              <a:pPr lvl="1"/>
              <a:r>
                <a:rPr lang="nb-NO" sz="1620" dirty="0">
                  <a:solidFill>
                    <a:schemeClr val="bg1"/>
                  </a:solidFill>
                </a:rPr>
                <a:t>Forvaltning av redningshelikoptertjenesten – «etatsstyring» av </a:t>
              </a:r>
              <a:r>
                <a:rPr lang="nb-NO" sz="1620" dirty="0" smtClean="0">
                  <a:solidFill>
                    <a:schemeClr val="bg1"/>
                  </a:solidFill>
                </a:rPr>
                <a:t>Redningshelikoptertjenesten</a:t>
              </a:r>
              <a:endParaRPr lang="nb-NO" sz="1620" dirty="0">
                <a:solidFill>
                  <a:schemeClr val="bg1"/>
                </a:solidFill>
              </a:endParaRPr>
            </a:p>
            <a:p>
              <a:pPr lvl="1"/>
              <a:r>
                <a:rPr lang="nb-NO" sz="1620" dirty="0">
                  <a:solidFill>
                    <a:schemeClr val="bg1"/>
                  </a:solidFill>
                </a:rPr>
                <a:t>Fagsaker redningshelikopter</a:t>
              </a:r>
            </a:p>
            <a:p>
              <a:pPr marL="457200" lvl="1" indent="0">
                <a:buNone/>
              </a:pPr>
              <a:endParaRPr lang="nb-NO" sz="1620" dirty="0" smtClean="0">
                <a:solidFill>
                  <a:schemeClr val="bg1"/>
                </a:solidFill>
              </a:endParaRPr>
            </a:p>
            <a:p>
              <a:pPr lvl="1"/>
              <a:endParaRPr lang="nb-NO" sz="1620" dirty="0" smtClean="0"/>
            </a:p>
            <a:p>
              <a:pPr lvl="1"/>
              <a:endParaRPr lang="nb-NO" sz="1800" dirty="0"/>
            </a:p>
          </p:txBody>
        </p:sp>
        <p:sp>
          <p:nvSpPr>
            <p:cNvPr id="15" name="Plassholder for innhold 2"/>
            <p:cNvSpPr txBox="1">
              <a:spLocks/>
            </p:cNvSpPr>
            <p:nvPr/>
          </p:nvSpPr>
          <p:spPr>
            <a:xfrm>
              <a:off x="431472" y="4807442"/>
              <a:ext cx="1919745" cy="1369929"/>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b-NO" sz="1620" dirty="0" smtClean="0">
                <a:solidFill>
                  <a:schemeClr val="bg1"/>
                </a:solidFill>
              </a:endParaRPr>
            </a:p>
            <a:p>
              <a:pPr lvl="1"/>
              <a:endParaRPr lang="nb-NO" sz="1620" dirty="0" smtClean="0"/>
            </a:p>
            <a:p>
              <a:pPr lvl="1"/>
              <a:endParaRPr lang="nb-NO" sz="1800" dirty="0"/>
            </a:p>
          </p:txBody>
        </p:sp>
        <p:pic>
          <p:nvPicPr>
            <p:cNvPr id="14" name="Picture 5"/>
            <p:cNvPicPr>
              <a:picLocks noChangeAspect="1"/>
            </p:cNvPicPr>
            <p:nvPr/>
          </p:nvPicPr>
          <p:blipFill rotWithShape="1">
            <a:blip r:embed="rId3"/>
            <a:srcRect l="3817" t="20020" r="6529" b="37939"/>
            <a:stretch/>
          </p:blipFill>
          <p:spPr>
            <a:xfrm rot="506088">
              <a:off x="538203" y="5158163"/>
              <a:ext cx="1779346" cy="590257"/>
            </a:xfrm>
            <a:prstGeom prst="rect">
              <a:avLst/>
            </a:prstGeom>
          </p:spPr>
        </p:pic>
      </p:grpSp>
      <p:grpSp>
        <p:nvGrpSpPr>
          <p:cNvPr id="6" name="Gruppe 5"/>
          <p:cNvGrpSpPr/>
          <p:nvPr/>
        </p:nvGrpSpPr>
        <p:grpSpPr>
          <a:xfrm>
            <a:off x="431472" y="3022951"/>
            <a:ext cx="11455728" cy="1681023"/>
            <a:chOff x="431472" y="3022951"/>
            <a:chExt cx="11455728" cy="1681023"/>
          </a:xfrm>
        </p:grpSpPr>
        <p:sp>
          <p:nvSpPr>
            <p:cNvPr id="9" name="Plassholder for innhold 2"/>
            <p:cNvSpPr txBox="1">
              <a:spLocks/>
            </p:cNvSpPr>
            <p:nvPr/>
          </p:nvSpPr>
          <p:spPr>
            <a:xfrm>
              <a:off x="2351217" y="3022952"/>
              <a:ext cx="9535983" cy="1681022"/>
            </a:xfrm>
            <a:prstGeom prst="rect">
              <a:avLst/>
            </a:prstGeom>
            <a:solidFill>
              <a:schemeClr val="tx1"/>
            </a:solidFill>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300" dirty="0">
                  <a:solidFill>
                    <a:schemeClr val="bg1"/>
                  </a:solidFill>
                </a:rPr>
                <a:t>Nødkommunikasjon og nødmeldingstjeneste</a:t>
              </a:r>
            </a:p>
            <a:p>
              <a:pPr lvl="1"/>
              <a:r>
                <a:rPr lang="nb-NO" sz="1700" dirty="0">
                  <a:solidFill>
                    <a:schemeClr val="bg1"/>
                  </a:solidFill>
                </a:rPr>
                <a:t>Oppfølging av dagens </a:t>
              </a:r>
              <a:r>
                <a:rPr lang="nb-NO" sz="1700" dirty="0" smtClean="0">
                  <a:solidFill>
                    <a:schemeClr val="bg1"/>
                  </a:solidFill>
                </a:rPr>
                <a:t>Nødnett, og planleggingen av fremtidens Nødnett</a:t>
              </a:r>
              <a:endParaRPr lang="nb-NO" sz="1700" dirty="0">
                <a:solidFill>
                  <a:schemeClr val="bg1"/>
                </a:solidFill>
              </a:endParaRPr>
            </a:p>
            <a:p>
              <a:pPr lvl="1"/>
              <a:r>
                <a:rPr lang="nb-NO" sz="1700" dirty="0" smtClean="0">
                  <a:solidFill>
                    <a:schemeClr val="bg1"/>
                  </a:solidFill>
                </a:rPr>
                <a:t>Kystradiotjenesten </a:t>
              </a:r>
              <a:r>
                <a:rPr lang="nb-NO" sz="1700" dirty="0">
                  <a:solidFill>
                    <a:schemeClr val="bg1"/>
                  </a:solidFill>
                </a:rPr>
                <a:t>(avtale med Telenor) </a:t>
              </a:r>
            </a:p>
            <a:p>
              <a:pPr lvl="1"/>
              <a:r>
                <a:rPr lang="nb-NO" sz="1700" dirty="0" smtClean="0">
                  <a:solidFill>
                    <a:schemeClr val="bg1"/>
                  </a:solidFill>
                </a:rPr>
                <a:t>Nødmeldingstjenester </a:t>
              </a:r>
              <a:r>
                <a:rPr lang="nb-NO" sz="1700" dirty="0">
                  <a:solidFill>
                    <a:schemeClr val="bg1"/>
                  </a:solidFill>
                </a:rPr>
                <a:t>(SAMLOK, </a:t>
              </a:r>
              <a:r>
                <a:rPr lang="nb-NO" sz="1700" dirty="0" err="1">
                  <a:solidFill>
                    <a:schemeClr val="bg1"/>
                  </a:solidFill>
                </a:rPr>
                <a:t>eCall</a:t>
              </a:r>
              <a:r>
                <a:rPr lang="nb-NO" sz="1700" dirty="0">
                  <a:solidFill>
                    <a:schemeClr val="bg1"/>
                  </a:solidFill>
                </a:rPr>
                <a:t>, nød-</a:t>
              </a:r>
              <a:r>
                <a:rPr lang="nb-NO" sz="1700" dirty="0" err="1">
                  <a:solidFill>
                    <a:schemeClr val="bg1"/>
                  </a:solidFill>
                </a:rPr>
                <a:t>sms</a:t>
              </a:r>
              <a:r>
                <a:rPr lang="nb-NO" sz="1700" dirty="0">
                  <a:solidFill>
                    <a:schemeClr val="bg1"/>
                  </a:solidFill>
                </a:rPr>
                <a:t> </a:t>
              </a:r>
              <a:r>
                <a:rPr lang="nb-NO" sz="1700" dirty="0" err="1">
                  <a:solidFill>
                    <a:schemeClr val="bg1"/>
                  </a:solidFill>
                </a:rPr>
                <a:t>etc</a:t>
              </a:r>
              <a:r>
                <a:rPr lang="nb-NO" sz="1700" dirty="0">
                  <a:solidFill>
                    <a:schemeClr val="bg1"/>
                  </a:solidFill>
                </a:rPr>
                <a:t>…)</a:t>
              </a:r>
            </a:p>
            <a:p>
              <a:pPr lvl="1"/>
              <a:r>
                <a:rPr lang="nb-NO" sz="1700" dirty="0">
                  <a:solidFill>
                    <a:schemeClr val="bg1"/>
                  </a:solidFill>
                </a:rPr>
                <a:t>Fagsaker </a:t>
              </a:r>
              <a:r>
                <a:rPr lang="nb-NO" sz="1700" dirty="0" smtClean="0">
                  <a:solidFill>
                    <a:schemeClr val="bg1"/>
                  </a:solidFill>
                </a:rPr>
                <a:t>nødkommunikasjon</a:t>
              </a:r>
              <a:endParaRPr lang="nb-NO" sz="1700" dirty="0" smtClean="0"/>
            </a:p>
            <a:p>
              <a:pPr lvl="1"/>
              <a:endParaRPr lang="nb-NO" sz="1620" dirty="0" smtClean="0"/>
            </a:p>
            <a:p>
              <a:pPr lvl="1"/>
              <a:endParaRPr lang="nb-NO" sz="1800" dirty="0"/>
            </a:p>
          </p:txBody>
        </p:sp>
        <p:sp>
          <p:nvSpPr>
            <p:cNvPr id="16" name="Plassholder for innhold 2"/>
            <p:cNvSpPr txBox="1">
              <a:spLocks/>
            </p:cNvSpPr>
            <p:nvPr/>
          </p:nvSpPr>
          <p:spPr>
            <a:xfrm>
              <a:off x="431472" y="3022951"/>
              <a:ext cx="1991218" cy="1681023"/>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b-NO" sz="1620" dirty="0" smtClean="0">
                <a:solidFill>
                  <a:schemeClr val="bg1"/>
                </a:solidFill>
              </a:endParaRPr>
            </a:p>
            <a:p>
              <a:pPr lvl="1"/>
              <a:endParaRPr lang="nb-NO" sz="1620" dirty="0" smtClean="0"/>
            </a:p>
            <a:p>
              <a:pPr lvl="1"/>
              <a:endParaRPr lang="nb-NO" sz="1800" dirty="0"/>
            </a:p>
          </p:txBody>
        </p:sp>
        <p:pic>
          <p:nvPicPr>
            <p:cNvPr id="13" name="Picture 7"/>
            <p:cNvPicPr>
              <a:picLocks noChangeAspect="1"/>
            </p:cNvPicPr>
            <p:nvPr/>
          </p:nvPicPr>
          <p:blipFill>
            <a:blip r:embed="rId4"/>
            <a:stretch>
              <a:fillRect/>
            </a:stretch>
          </p:blipFill>
          <p:spPr>
            <a:xfrm>
              <a:off x="1158567" y="3022952"/>
              <a:ext cx="782193" cy="1681022"/>
            </a:xfrm>
            <a:prstGeom prst="rect">
              <a:avLst/>
            </a:prstGeom>
          </p:spPr>
        </p:pic>
      </p:grpSp>
      <p:grpSp>
        <p:nvGrpSpPr>
          <p:cNvPr id="19" name="Gruppe 18"/>
          <p:cNvGrpSpPr/>
          <p:nvPr/>
        </p:nvGrpSpPr>
        <p:grpSpPr>
          <a:xfrm>
            <a:off x="431471" y="1157333"/>
            <a:ext cx="11455729" cy="1764976"/>
            <a:chOff x="431471" y="1157333"/>
            <a:chExt cx="11455729" cy="1764976"/>
          </a:xfrm>
        </p:grpSpPr>
        <p:sp>
          <p:nvSpPr>
            <p:cNvPr id="17" name="Plassholder for innhold 2"/>
            <p:cNvSpPr txBox="1">
              <a:spLocks/>
            </p:cNvSpPr>
            <p:nvPr/>
          </p:nvSpPr>
          <p:spPr>
            <a:xfrm>
              <a:off x="431471" y="1157333"/>
              <a:ext cx="1406755" cy="1764976"/>
            </a:xfrm>
            <a:prstGeom prst="rect">
              <a:avLst/>
            </a:prstGeom>
            <a:solidFill>
              <a:schemeClr val="tx1"/>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nb-NO" sz="1620" dirty="0" smtClean="0">
                <a:solidFill>
                  <a:schemeClr val="bg1"/>
                </a:solidFill>
              </a:endParaRPr>
            </a:p>
            <a:p>
              <a:pPr lvl="1"/>
              <a:endParaRPr lang="nb-NO" sz="1620" dirty="0" smtClean="0"/>
            </a:p>
            <a:p>
              <a:pPr lvl="1"/>
              <a:endParaRPr lang="nb-NO" sz="1800" dirty="0"/>
            </a:p>
          </p:txBody>
        </p:sp>
        <p:grpSp>
          <p:nvGrpSpPr>
            <p:cNvPr id="3" name="Gruppe 2"/>
            <p:cNvGrpSpPr/>
            <p:nvPr/>
          </p:nvGrpSpPr>
          <p:grpSpPr>
            <a:xfrm>
              <a:off x="754144" y="1157334"/>
              <a:ext cx="11133056" cy="1764975"/>
              <a:chOff x="754144" y="1157334"/>
              <a:chExt cx="11133056" cy="1764975"/>
            </a:xfrm>
          </p:grpSpPr>
          <p:sp>
            <p:nvSpPr>
              <p:cNvPr id="7" name="Plassholder for innhold 2"/>
              <p:cNvSpPr txBox="1">
                <a:spLocks/>
              </p:cNvSpPr>
              <p:nvPr/>
            </p:nvSpPr>
            <p:spPr>
              <a:xfrm>
                <a:off x="2223920" y="1157335"/>
                <a:ext cx="9663280" cy="1764974"/>
              </a:xfrm>
              <a:prstGeom prst="rect">
                <a:avLst/>
              </a:prstGeom>
              <a:solidFill>
                <a:schemeClr val="tx1"/>
              </a:solidFill>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160" dirty="0" smtClean="0">
                    <a:solidFill>
                      <a:schemeClr val="bg1"/>
                    </a:solidFill>
                  </a:rPr>
                  <a:t>Redningstjeneste </a:t>
                </a:r>
              </a:p>
              <a:p>
                <a:pPr lvl="1"/>
                <a:r>
                  <a:rPr lang="nb-NO" sz="1620" dirty="0" smtClean="0">
                    <a:solidFill>
                      <a:schemeClr val="bg1"/>
                    </a:solidFill>
                  </a:rPr>
                  <a:t>Etatsstyring av Hovedredningssentralen </a:t>
                </a:r>
              </a:p>
              <a:p>
                <a:pPr lvl="1"/>
                <a:r>
                  <a:rPr lang="nb-NO" sz="1620" dirty="0" smtClean="0">
                    <a:solidFill>
                      <a:schemeClr val="bg1"/>
                    </a:solidFill>
                  </a:rPr>
                  <a:t>Tilskuddsforvaltning og kontakt med frivillige organisasjoner i redningstjenesten og Redningsselskapet </a:t>
                </a:r>
              </a:p>
              <a:p>
                <a:pPr lvl="1"/>
                <a:r>
                  <a:rPr lang="nb-NO" sz="1620" dirty="0" smtClean="0">
                    <a:solidFill>
                      <a:schemeClr val="bg1"/>
                    </a:solidFill>
                  </a:rPr>
                  <a:t>Internasjonale avtaler og internasjonalt samarbeid om redningstjeneste</a:t>
                </a:r>
              </a:p>
              <a:p>
                <a:pPr lvl="1"/>
                <a:r>
                  <a:rPr lang="nb-NO" sz="1620" dirty="0" smtClean="0">
                    <a:solidFill>
                      <a:schemeClr val="bg1"/>
                    </a:solidFill>
                  </a:rPr>
                  <a:t>Fagsaker redningstjeneste</a:t>
                </a:r>
              </a:p>
              <a:p>
                <a:pPr marL="457200" lvl="1" indent="0">
                  <a:buNone/>
                </a:pPr>
                <a:endParaRPr lang="nb-NO" sz="1620" dirty="0" smtClean="0"/>
              </a:p>
              <a:p>
                <a:pPr lvl="1"/>
                <a:endParaRPr lang="nb-NO" sz="1620" dirty="0" smtClean="0"/>
              </a:p>
              <a:p>
                <a:pPr lvl="1"/>
                <a:endParaRPr lang="nb-NO" sz="1800" dirty="0"/>
              </a:p>
            </p:txBody>
          </p:sp>
          <p:pic>
            <p:nvPicPr>
              <p:cNvPr id="8" name="Picture 6"/>
              <p:cNvPicPr>
                <a:picLocks noChangeAspect="1"/>
              </p:cNvPicPr>
              <p:nvPr/>
            </p:nvPicPr>
            <p:blipFill rotWithShape="1">
              <a:blip r:embed="rId5"/>
              <a:srcRect l="10169" r="11334"/>
              <a:stretch/>
            </p:blipFill>
            <p:spPr>
              <a:xfrm>
                <a:off x="754144" y="1157334"/>
                <a:ext cx="1469776" cy="1764975"/>
              </a:xfrm>
              <a:prstGeom prst="rect">
                <a:avLst/>
              </a:prstGeom>
            </p:spPr>
          </p:pic>
        </p:grpSp>
      </p:grpSp>
    </p:spTree>
    <p:extLst>
      <p:ext uri="{BB962C8B-B14F-4D97-AF65-F5344CB8AC3E}">
        <p14:creationId xmlns:p14="http://schemas.microsoft.com/office/powerpoint/2010/main" val="1654484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3"/>
          <a:srcRect l="12253" t="3670" r="893"/>
          <a:stretch/>
        </p:blipFill>
        <p:spPr>
          <a:xfrm>
            <a:off x="16933" y="0"/>
            <a:ext cx="6361611" cy="6858000"/>
          </a:xfrm>
          <a:prstGeom prst="rect">
            <a:avLst/>
          </a:prstGeom>
        </p:spPr>
      </p:pic>
      <p:sp>
        <p:nvSpPr>
          <p:cNvPr id="13" name="Plassholder for innhold 2"/>
          <p:cNvSpPr>
            <a:spLocks noGrp="1"/>
          </p:cNvSpPr>
          <p:nvPr>
            <p:ph idx="1"/>
          </p:nvPr>
        </p:nvSpPr>
        <p:spPr>
          <a:xfrm>
            <a:off x="6649478" y="1203332"/>
            <a:ext cx="5322390" cy="5773203"/>
          </a:xfrm>
        </p:spPr>
        <p:txBody>
          <a:bodyPr/>
          <a:lstStyle/>
          <a:p>
            <a:r>
              <a:rPr lang="nb-NO" dirty="0" smtClean="0"/>
              <a:t>Lederdepartement</a:t>
            </a:r>
          </a:p>
          <a:p>
            <a:r>
              <a:rPr lang="nb-NO" dirty="0" smtClean="0"/>
              <a:t>Samordningsrolle </a:t>
            </a:r>
            <a:r>
              <a:rPr lang="nb-NO" dirty="0"/>
              <a:t>innenfor samfunnssikkerhetsfeltet</a:t>
            </a:r>
          </a:p>
          <a:p>
            <a:r>
              <a:rPr lang="nb-NO" dirty="0" smtClean="0"/>
              <a:t>Hovedansvarlig departement for fire kritiske samfunnsfunksjoner</a:t>
            </a:r>
          </a:p>
          <a:p>
            <a:r>
              <a:rPr lang="nb-NO" dirty="0" smtClean="0"/>
              <a:t>Koordineringsrolle </a:t>
            </a:r>
            <a:r>
              <a:rPr lang="nb-NO" dirty="0"/>
              <a:t>for </a:t>
            </a:r>
            <a:r>
              <a:rPr lang="nb-NO" dirty="0" smtClean="0"/>
              <a:t>Svalbard</a:t>
            </a:r>
          </a:p>
          <a:p>
            <a:pPr marL="0" indent="0">
              <a:buNone/>
            </a:pPr>
            <a:endParaRPr lang="nb-NO" dirty="0" smtClean="0"/>
          </a:p>
          <a:p>
            <a:r>
              <a:rPr lang="nb-NO" dirty="0" smtClean="0"/>
              <a:t>Redningstjenesten har hele tiden fungert </a:t>
            </a:r>
          </a:p>
          <a:p>
            <a:pPr marL="0" indent="0">
              <a:buNone/>
            </a:pPr>
            <a:endParaRPr lang="nb-NO" dirty="0"/>
          </a:p>
        </p:txBody>
      </p:sp>
      <p:sp>
        <p:nvSpPr>
          <p:cNvPr id="15" name="Tittel 1"/>
          <p:cNvSpPr>
            <a:spLocks noGrp="1"/>
          </p:cNvSpPr>
          <p:nvPr>
            <p:ph type="title"/>
          </p:nvPr>
        </p:nvSpPr>
        <p:spPr>
          <a:xfrm>
            <a:off x="5008950" y="0"/>
            <a:ext cx="9793225" cy="1143000"/>
          </a:xfrm>
        </p:spPr>
        <p:txBody>
          <a:bodyPr/>
          <a:lstStyle/>
          <a:p>
            <a:r>
              <a:rPr lang="nb-NO" dirty="0" smtClean="0"/>
              <a:t>JDs roller under pandemien	</a:t>
            </a:r>
            <a:endParaRPr lang="nb-NO" dirty="0"/>
          </a:p>
        </p:txBody>
      </p:sp>
    </p:spTree>
    <p:extLst>
      <p:ext uri="{BB962C8B-B14F-4D97-AF65-F5344CB8AC3E}">
        <p14:creationId xmlns:p14="http://schemas.microsoft.com/office/powerpoint/2010/main" val="1249454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ilie Enger Meh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858" y="254173"/>
            <a:ext cx="6548971" cy="4516533"/>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p:cNvPicPr>
            <a:picLocks noChangeAspect="1"/>
          </p:cNvPicPr>
          <p:nvPr/>
        </p:nvPicPr>
        <p:blipFill rotWithShape="1">
          <a:blip r:embed="rId4" cstate="print">
            <a:extLst>
              <a:ext uri="{28A0092B-C50C-407E-A947-70E740481C1C}">
                <a14:useLocalDpi xmlns:a14="http://schemas.microsoft.com/office/drawing/2010/main" val="0"/>
              </a:ext>
            </a:extLst>
          </a:blip>
          <a:srcRect l="9192" t="24891" r="56767" b="18151"/>
          <a:stretch/>
        </p:blipFill>
        <p:spPr>
          <a:xfrm rot="5400000">
            <a:off x="657116" y="2404827"/>
            <a:ext cx="2334578" cy="2929631"/>
          </a:xfrm>
          <a:prstGeom prst="rect">
            <a:avLst/>
          </a:prstGeom>
        </p:spPr>
      </p:pic>
      <p:pic>
        <p:nvPicPr>
          <p:cNvPr id="1032" name="Picture 8" descr="Statssekretær John-Erik Vika - regjeringen.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6614" y="2603818"/>
            <a:ext cx="157162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atssekretær Erik Sandsmark Idsøe - regjeringen.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4868" y="4074413"/>
            <a:ext cx="157162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áhtačálli Astrid Bergmål - regjeringen.no"/>
          <p:cNvPicPr>
            <a:picLocks noChangeAspect="1" noChangeArrowheads="1"/>
          </p:cNvPicPr>
          <p:nvPr/>
        </p:nvPicPr>
        <p:blipFill rotWithShape="1">
          <a:blip r:embed="rId7">
            <a:extLst>
              <a:ext uri="{28A0092B-C50C-407E-A947-70E740481C1C}">
                <a14:useLocalDpi xmlns:a14="http://schemas.microsoft.com/office/drawing/2010/main" val="0"/>
              </a:ext>
            </a:extLst>
          </a:blip>
          <a:srcRect l="4042" r="4607"/>
          <a:stretch/>
        </p:blipFill>
        <p:spPr bwMode="auto">
          <a:xfrm>
            <a:off x="6743881" y="3869642"/>
            <a:ext cx="1683521" cy="2457224"/>
          </a:xfrm>
          <a:prstGeom prst="rect">
            <a:avLst/>
          </a:prstGeom>
          <a:noFill/>
          <a:extLst>
            <a:ext uri="{909E8E84-426E-40DD-AFC4-6F175D3DCCD1}">
              <a14:hiddenFill xmlns:a14="http://schemas.microsoft.com/office/drawing/2010/main">
                <a:solidFill>
                  <a:srgbClr val="FFFFFF"/>
                </a:solidFill>
              </a14:hiddenFill>
            </a:ext>
          </a:extLst>
        </p:spPr>
      </p:pic>
      <p:pic>
        <p:nvPicPr>
          <p:cNvPr id="2" name="Bilde 1"/>
          <p:cNvPicPr>
            <a:picLocks noChangeAspect="1"/>
          </p:cNvPicPr>
          <p:nvPr/>
        </p:nvPicPr>
        <p:blipFill>
          <a:blip r:embed="rId8"/>
          <a:stretch>
            <a:fillRect/>
          </a:stretch>
        </p:blipFill>
        <p:spPr>
          <a:xfrm>
            <a:off x="10167995" y="997378"/>
            <a:ext cx="1352550" cy="1704975"/>
          </a:xfrm>
          <a:prstGeom prst="rect">
            <a:avLst/>
          </a:prstGeom>
        </p:spPr>
      </p:pic>
    </p:spTree>
    <p:extLst>
      <p:ext uri="{BB962C8B-B14F-4D97-AF65-F5344CB8AC3E}">
        <p14:creationId xmlns:p14="http://schemas.microsoft.com/office/powerpoint/2010/main" val="1532275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3"/>
          <a:srcRect l="831" r="1600"/>
          <a:stretch/>
        </p:blipFill>
        <p:spPr>
          <a:xfrm rot="418420">
            <a:off x="558117" y="240312"/>
            <a:ext cx="4336639" cy="6204359"/>
          </a:xfrm>
          <a:prstGeom prst="rect">
            <a:avLst/>
          </a:prstGeom>
        </p:spPr>
      </p:pic>
      <p:sp>
        <p:nvSpPr>
          <p:cNvPr id="3" name="Plassholder for innhold 8"/>
          <p:cNvSpPr>
            <a:spLocks noGrp="1"/>
          </p:cNvSpPr>
          <p:nvPr>
            <p:ph idx="1"/>
          </p:nvPr>
        </p:nvSpPr>
        <p:spPr>
          <a:xfrm>
            <a:off x="5194169" y="1112362"/>
            <a:ext cx="6542202" cy="5505254"/>
          </a:xfrm>
        </p:spPr>
        <p:txBody>
          <a:bodyPr/>
          <a:lstStyle/>
          <a:p>
            <a:r>
              <a:rPr lang="nb-NO" sz="2000" dirty="0" smtClean="0"/>
              <a:t>Oppnevne en totalberedskapskommisjon – hvordan kan samfunnets totale ressurser innrettes best mulig?</a:t>
            </a:r>
          </a:p>
          <a:p>
            <a:r>
              <a:rPr lang="nb-NO" sz="2000" dirty="0" smtClean="0"/>
              <a:t>Gi full momskompensasjon til frivillige organisasjoner</a:t>
            </a:r>
          </a:p>
          <a:p>
            <a:r>
              <a:rPr lang="nb-NO" sz="2000" dirty="0" smtClean="0"/>
              <a:t>Sørge for at det blir fastsatt forpliktende responstid for alle nødetater</a:t>
            </a:r>
          </a:p>
          <a:p>
            <a:r>
              <a:rPr lang="nb-NO" sz="2000" dirty="0"/>
              <a:t>Sørge for landingsplasser for nye redningshelikoptre </a:t>
            </a:r>
            <a:r>
              <a:rPr lang="nb-NO" sz="2000" dirty="0" smtClean="0"/>
              <a:t>ved </a:t>
            </a:r>
            <a:r>
              <a:rPr lang="nb-NO" sz="2000" dirty="0"/>
              <a:t>sykehusene der det er behov</a:t>
            </a:r>
          </a:p>
          <a:p>
            <a:r>
              <a:rPr lang="nb-NO" sz="2000" dirty="0"/>
              <a:t>Videreutvikle det bilaterale samarbeidet med Russland i nord med særlig vekt på samarbeidet om hav, ressurser, klima og </a:t>
            </a:r>
            <a:r>
              <a:rPr lang="nb-NO" sz="2000" dirty="0" err="1"/>
              <a:t>kystrelaterte</a:t>
            </a:r>
            <a:r>
              <a:rPr lang="nb-NO" sz="2000" dirty="0"/>
              <a:t> spørsmål i Barentshavet og Arktis.</a:t>
            </a:r>
          </a:p>
          <a:p>
            <a:r>
              <a:rPr lang="nb-NO" sz="2000" dirty="0"/>
              <a:t>Styrke det institusjonelle samarbeidet mellom landene og folkene i nord, som Arktisk råd og Barentsrådet.</a:t>
            </a:r>
          </a:p>
          <a:p>
            <a:r>
              <a:rPr lang="nb-NO" sz="2000" dirty="0"/>
              <a:t>Bidra til </a:t>
            </a:r>
            <a:r>
              <a:rPr lang="nb-NO" sz="2000" dirty="0" smtClean="0"/>
              <a:t>bedre </a:t>
            </a:r>
            <a:r>
              <a:rPr lang="nb-NO" sz="2000" dirty="0"/>
              <a:t>samarbeid mellom </a:t>
            </a:r>
            <a:r>
              <a:rPr lang="nb-NO" sz="2000" dirty="0" smtClean="0"/>
              <a:t>de </a:t>
            </a:r>
            <a:r>
              <a:rPr lang="nb-NO" sz="2000" dirty="0"/>
              <a:t>ulike </a:t>
            </a:r>
            <a:r>
              <a:rPr lang="nb-NO" sz="2000" dirty="0" smtClean="0"/>
              <a:t>nødetatene </a:t>
            </a:r>
            <a:r>
              <a:rPr lang="nb-NO" sz="2000" dirty="0"/>
              <a:t>og andre </a:t>
            </a:r>
            <a:r>
              <a:rPr lang="nb-NO" sz="2000" dirty="0" smtClean="0"/>
              <a:t>beredskapsorganisasjoner</a:t>
            </a:r>
            <a:r>
              <a:rPr lang="nb-NO" dirty="0"/>
              <a:t>. </a:t>
            </a:r>
            <a:endParaRPr lang="nb-NO" sz="2000" dirty="0"/>
          </a:p>
          <a:p>
            <a:endParaRPr lang="nb-NO" dirty="0" smtClean="0"/>
          </a:p>
          <a:p>
            <a:pPr lvl="1"/>
            <a:endParaRPr lang="nb-NO" dirty="0" smtClean="0"/>
          </a:p>
          <a:p>
            <a:endParaRPr lang="nb-NO" dirty="0" smtClean="0"/>
          </a:p>
          <a:p>
            <a:endParaRPr lang="nb-NO" dirty="0"/>
          </a:p>
        </p:txBody>
      </p:sp>
      <p:sp>
        <p:nvSpPr>
          <p:cNvPr id="4" name="Tittel 7"/>
          <p:cNvSpPr>
            <a:spLocks noGrp="1"/>
          </p:cNvSpPr>
          <p:nvPr>
            <p:ph type="title"/>
          </p:nvPr>
        </p:nvSpPr>
        <p:spPr>
          <a:xfrm>
            <a:off x="5401559" y="89774"/>
            <a:ext cx="5288437" cy="932813"/>
          </a:xfrm>
        </p:spPr>
        <p:txBody>
          <a:bodyPr>
            <a:normAutofit/>
          </a:bodyPr>
          <a:lstStyle/>
          <a:p>
            <a:r>
              <a:rPr lang="nb-NO" dirty="0"/>
              <a:t>R</a:t>
            </a:r>
            <a:r>
              <a:rPr lang="nb-NO" dirty="0" smtClean="0"/>
              <a:t>egjeringen vil:   </a:t>
            </a:r>
            <a:endParaRPr lang="nb-NO" dirty="0"/>
          </a:p>
        </p:txBody>
      </p:sp>
    </p:spTree>
    <p:extLst>
      <p:ext uri="{BB962C8B-B14F-4D97-AF65-F5344CB8AC3E}">
        <p14:creationId xmlns:p14="http://schemas.microsoft.com/office/powerpoint/2010/main" val="200553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4924324" y="252228"/>
            <a:ext cx="4978140" cy="932813"/>
          </a:xfrm>
          <a:solidFill>
            <a:schemeClr val="bg1">
              <a:tint val="95000"/>
              <a:satMod val="170000"/>
            </a:schemeClr>
          </a:solidFill>
        </p:spPr>
        <p:txBody>
          <a:bodyPr>
            <a:normAutofit fontScale="90000"/>
          </a:bodyPr>
          <a:lstStyle/>
          <a:p>
            <a:r>
              <a:rPr lang="nb-NO" dirty="0" smtClean="0"/>
              <a:t>Hovedredningssentralen: </a:t>
            </a:r>
            <a:endParaRPr lang="nb-NO" dirty="0"/>
          </a:p>
        </p:txBody>
      </p:sp>
      <p:sp>
        <p:nvSpPr>
          <p:cNvPr id="9" name="Plassholder for innhold 8"/>
          <p:cNvSpPr>
            <a:spLocks noGrp="1"/>
          </p:cNvSpPr>
          <p:nvPr>
            <p:ph idx="1"/>
          </p:nvPr>
        </p:nvSpPr>
        <p:spPr>
          <a:xfrm>
            <a:off x="4924324" y="1312044"/>
            <a:ext cx="6962876" cy="5037089"/>
          </a:xfrm>
        </p:spPr>
        <p:txBody>
          <a:bodyPr/>
          <a:lstStyle/>
          <a:p>
            <a:r>
              <a:rPr lang="nb-NO" dirty="0" smtClean="0"/>
              <a:t>Slått sammen til én enhet fra februar 2020</a:t>
            </a:r>
          </a:p>
          <a:p>
            <a:endParaRPr lang="nb-NO" dirty="0" smtClean="0"/>
          </a:p>
          <a:p>
            <a:r>
              <a:rPr lang="nb-NO" dirty="0" smtClean="0"/>
              <a:t>HRS SN og HRS NN består som to avdelinger</a:t>
            </a:r>
          </a:p>
          <a:p>
            <a:endParaRPr lang="nb-NO" dirty="0" smtClean="0"/>
          </a:p>
          <a:p>
            <a:r>
              <a:rPr lang="nb-NO" dirty="0" smtClean="0"/>
              <a:t>Direktør tilsatt på åremål</a:t>
            </a:r>
          </a:p>
          <a:p>
            <a:endParaRPr lang="nb-NO" dirty="0" smtClean="0"/>
          </a:p>
          <a:p>
            <a:r>
              <a:rPr lang="nb-NO" dirty="0" smtClean="0"/>
              <a:t>Forenkler styringsdialogen, synergier mellom avdelingene HRS NN/HRS SN. </a:t>
            </a:r>
          </a:p>
        </p:txBody>
      </p:sp>
      <p:pic>
        <p:nvPicPr>
          <p:cNvPr id="3074" name="Picture 2" descr="https://www.hovedredningssentralen.no/wp-content/uploads/2019/03/op5.jpg"/>
          <p:cNvPicPr>
            <a:picLocks noChangeAspect="1" noChangeArrowheads="1"/>
          </p:cNvPicPr>
          <p:nvPr/>
        </p:nvPicPr>
        <p:blipFill rotWithShape="1">
          <a:blip r:embed="rId3">
            <a:extLst>
              <a:ext uri="{28A0092B-C50C-407E-A947-70E740481C1C}">
                <a14:useLocalDpi xmlns:a14="http://schemas.microsoft.com/office/drawing/2010/main" val="0"/>
              </a:ext>
            </a:extLst>
          </a:blip>
          <a:srcRect l="23132" t="1237" r="26147" b="-1237"/>
          <a:stretch/>
        </p:blipFill>
        <p:spPr bwMode="auto">
          <a:xfrm>
            <a:off x="0" y="0"/>
            <a:ext cx="4637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80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mediearkiv.forsvaret.no/fotoweb/cache/5000/Indekserte%20bilder1/2021/01/20210102tk_I6479.t5ff0b044.m1200.xUed-poj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421" y="2640974"/>
            <a:ext cx="4883085" cy="32594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redskapsskipet Ocean Response har fått sleper om bord i Viking Sky . Cruiseskipet har også fått start på motor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648932"/>
            <a:ext cx="5865534" cy="3302297"/>
          </a:xfrm>
          <a:prstGeom prst="rect">
            <a:avLst/>
          </a:prstGeom>
          <a:noFill/>
          <a:extLst>
            <a:ext uri="{909E8E84-426E-40DD-AFC4-6F175D3DCCD1}">
              <a14:hiddenFill xmlns:a14="http://schemas.microsoft.com/office/drawing/2010/main">
                <a:solidFill>
                  <a:srgbClr val="FFFFFF"/>
                </a:solidFill>
              </a14:hiddenFill>
            </a:ext>
          </a:extLst>
        </p:spPr>
      </p:pic>
      <p:sp>
        <p:nvSpPr>
          <p:cNvPr id="5" name="Tittel 7"/>
          <p:cNvSpPr>
            <a:spLocks noGrp="1"/>
          </p:cNvSpPr>
          <p:nvPr>
            <p:ph type="title"/>
          </p:nvPr>
        </p:nvSpPr>
        <p:spPr>
          <a:xfrm>
            <a:off x="155575" y="966467"/>
            <a:ext cx="10765409" cy="932813"/>
          </a:xfrm>
        </p:spPr>
        <p:txBody>
          <a:bodyPr>
            <a:normAutofit/>
          </a:bodyPr>
          <a:lstStyle/>
          <a:p>
            <a:r>
              <a:rPr lang="nb-NO" dirty="0" smtClean="0"/>
              <a:t>Viking Sky og kvikkleireskredet på Gjerdrum</a:t>
            </a:r>
            <a:endParaRPr lang="nb-NO" dirty="0"/>
          </a:p>
        </p:txBody>
      </p:sp>
    </p:spTree>
    <p:extLst>
      <p:ext uri="{BB962C8B-B14F-4D97-AF65-F5344CB8AC3E}">
        <p14:creationId xmlns:p14="http://schemas.microsoft.com/office/powerpoint/2010/main" val="460012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rot="21122095">
            <a:off x="1568189" y="480767"/>
            <a:ext cx="4059834" cy="5745048"/>
          </a:xfrm>
          <a:prstGeom prst="rect">
            <a:avLst/>
          </a:prstGeom>
        </p:spPr>
      </p:pic>
      <p:pic>
        <p:nvPicPr>
          <p:cNvPr id="4" name="Bilde 3"/>
          <p:cNvPicPr>
            <a:picLocks noChangeAspect="1"/>
          </p:cNvPicPr>
          <p:nvPr/>
        </p:nvPicPr>
        <p:blipFill>
          <a:blip r:embed="rId4"/>
          <a:stretch>
            <a:fillRect/>
          </a:stretch>
        </p:blipFill>
        <p:spPr>
          <a:xfrm rot="595287">
            <a:off x="6025338" y="541909"/>
            <a:ext cx="4161538" cy="5857219"/>
          </a:xfrm>
          <a:prstGeom prst="rect">
            <a:avLst/>
          </a:prstGeom>
        </p:spPr>
      </p:pic>
    </p:spTree>
    <p:extLst>
      <p:ext uri="{BB962C8B-B14F-4D97-AF65-F5344CB8AC3E}">
        <p14:creationId xmlns:p14="http://schemas.microsoft.com/office/powerpoint/2010/main" val="3495465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JD">
  <a:themeElements>
    <a:clrScheme name="Egendefinert 2">
      <a:dk1>
        <a:sysClr val="windowText" lastClr="000000"/>
      </a:dk1>
      <a:lt1>
        <a:sysClr val="window" lastClr="FFFFFF"/>
      </a:lt1>
      <a:dk2>
        <a:srgbClr val="17406D"/>
      </a:dk2>
      <a:lt2>
        <a:srgbClr val="FFFFFF"/>
      </a:lt2>
      <a:accent1>
        <a:srgbClr val="1F5793"/>
      </a:accent1>
      <a:accent2>
        <a:srgbClr val="3883D4"/>
      </a:accent2>
      <a:accent3>
        <a:srgbClr val="82B1E4"/>
      </a:accent3>
      <a:accent4>
        <a:srgbClr val="B4D0EE"/>
      </a:accent4>
      <a:accent5>
        <a:srgbClr val="CDDFF4"/>
      </a:accent5>
      <a:accent6>
        <a:srgbClr val="E6EFF9"/>
      </a:accent6>
      <a:hlink>
        <a:srgbClr val="A5A5A5"/>
      </a:hlink>
      <a:folHlink>
        <a:srgbClr val="D8D8D8"/>
      </a:folHlink>
    </a:clrScheme>
    <a:fontScheme name="TEST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D pptmal NORSK.potx" id="{D92D3F34-14EE-4729-BD2A-32644F12DF1A}" vid="{3FF8AF57-F39F-4544-BACC-38F39F044E7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esentasjon engelsk" ma:contentTypeID="0x0101002B8921B0E7B4415D9EDF2863B429FB5F003AAB06D4917C0544B5306E2B15FB8947" ma:contentTypeVersion="16" ma:contentTypeDescription="" ma:contentTypeScope="" ma:versionID="2cd41b3a5f375149df8f90b2b8c7038f">
  <xsd:schema xmlns:xsd="http://www.w3.org/2001/XMLSchema" xmlns:xs="http://www.w3.org/2001/XMLSchema" xmlns:p="http://schemas.microsoft.com/office/2006/metadata/properties" xmlns:ns1="http://schemas.microsoft.com/sharepoint/v3" xmlns:ns2="557d8cf5-74aa-457a-95db-53615d053f64" targetNamespace="http://schemas.microsoft.com/office/2006/metadata/properties" ma:root="true" ma:fieldsID="b7f59dd6df11a2a8d1cde8a47254837e" ns1:_="" ns2:_="">
    <xsd:import namespace="http://schemas.microsoft.com/sharepoint/v3"/>
    <xsd:import namespace="557d8cf5-74aa-457a-95db-53615d053f64"/>
    <xsd:element name="properties">
      <xsd:complexType>
        <xsd:sequence>
          <xsd:element name="documentManagement">
            <xsd:complexType>
              <xsd:all>
                <xsd:element ref="ns2:RK_Prosjektnummer" minOccurs="0"/>
                <xsd:element ref="ns2:RK_StatusTaxHTField0" minOccurs="0"/>
                <xsd:element ref="ns2:TaxCatchAll" minOccurs="0"/>
                <xsd:element ref="ns2:TaxCatchAllLabel" minOccurs="0"/>
                <xsd:element ref="ns2:RK_OrganisasjonsenhetTaxHTField0" minOccurs="0"/>
                <xsd:element ref="ns2:RK_EmneordTaxHTField0" minOccurs="0"/>
                <xsd:element ref="ns2:RK_Ar" minOccurs="0"/>
                <xsd:element ref="ns2:TaxKeywordTaxHTField" minOccurs="0"/>
                <xsd:element ref="ns1:DocumentSet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0" nillable="true" ma:displayName="Beskrivelse" ma:description="En beskrivelse av dokumentsett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7d8cf5-74aa-457a-95db-53615d053f64" elementFormDefault="qualified">
    <xsd:import namespace="http://schemas.microsoft.com/office/2006/documentManagement/types"/>
    <xsd:import namespace="http://schemas.microsoft.com/office/infopath/2007/PartnerControls"/>
    <xsd:element name="RK_Prosjektnummer" ma:index="8" nillable="true" ma:displayName="Prosjektnummer" ma:internalName="RK_Prosjektnummer">
      <xsd:simpleType>
        <xsd:restriction base="dms:Text">
          <xsd:maxLength value="255"/>
        </xsd:restriction>
      </xsd:simpleType>
    </xsd:element>
    <xsd:element name="RK_StatusTaxHTField0" ma:index="9" nillable="true" ma:taxonomy="true" ma:internalName="RK_StatusTaxHTField0" ma:taxonomyFieldName="RK_Status" ma:displayName="Status" ma:fieldId="{de436840-aadf-4018-8626-cdf1aceddaaf}" ma:taxonomyMulti="true" ma:sspId="1530352a-ac41-4fbd-90f0-f75dc8036244" ma:termSetId="cf406b72-d130-4c7e-bca2-24c3d96d8925"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edd64ef1-095e-4646-9809-a2ad0593e3b2}" ma:internalName="TaxCatchAll" ma:showField="CatchAllData" ma:web="ec710e44-fbd4-4639-8246-6cfafc900d8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edd64ef1-095e-4646-9809-a2ad0593e3b2}" ma:internalName="TaxCatchAllLabel" ma:readOnly="true" ma:showField="CatchAllDataLabel" ma:web="ec710e44-fbd4-4639-8246-6cfafc900d89">
      <xsd:complexType>
        <xsd:complexContent>
          <xsd:extension base="dms:MultiChoiceLookup">
            <xsd:sequence>
              <xsd:element name="Value" type="dms:Lookup" maxOccurs="unbounded" minOccurs="0" nillable="true"/>
            </xsd:sequence>
          </xsd:extension>
        </xsd:complexContent>
      </xsd:complexType>
    </xsd:element>
    <xsd:element name="RK_OrganisasjonsenhetTaxHTField0" ma:index="13" nillable="true" ma:taxonomy="true" ma:internalName="RK_OrganisasjonsenhetTaxHTField0" ma:taxonomyFieldName="RK_Organisasjonsenhet" ma:displayName="Organisatorisk tilhørighet" ma:fieldId="{ffec9b57-c057-4bd1-b772-6ba4c34805a2}" ma:taxonomyMulti="true" ma:sspId="1530352a-ac41-4fbd-90f0-f75dc8036244" ma:termSetId="5319f4ed-29e4-4a4c-86d8-e2bca6b2ec5d" ma:anchorId="00000000-0000-0000-0000-000000000000" ma:open="false" ma:isKeyword="false">
      <xsd:complexType>
        <xsd:sequence>
          <xsd:element ref="pc:Terms" minOccurs="0" maxOccurs="1"/>
        </xsd:sequence>
      </xsd:complexType>
    </xsd:element>
    <xsd:element name="RK_EmneordTaxHTField0" ma:index="15" nillable="true" ma:taxonomy="true" ma:internalName="RK_EmneordTaxHTField0" ma:taxonomyFieldName="RK_Emneord" ma:displayName="Emneord" ma:fieldId="{e6fb3dad-ef0f-4f30-9a2c-843598e934e2}" ma:taxonomyMulti="true" ma:sspId="1530352a-ac41-4fbd-90f0-f75dc8036244" ma:termSetId="01a64eb3-aad1-40f1-ab36-6d820bd64277" ma:anchorId="00000000-0000-0000-0000-000000000000" ma:open="false" ma:isKeyword="false">
      <xsd:complexType>
        <xsd:sequence>
          <xsd:element ref="pc:Terms" minOccurs="0" maxOccurs="1"/>
        </xsd:sequence>
      </xsd:complexType>
    </xsd:element>
    <xsd:element name="RK_Ar" ma:index="17" nillable="true" ma:displayName="År" ma:internalName="RK_Ar">
      <xsd:simpleType>
        <xsd:restriction base="dms:Text">
          <xsd:maxLength value="255"/>
        </xsd:restriction>
      </xsd:simpleType>
    </xsd:element>
    <xsd:element name="TaxKeywordTaxHTField" ma:index="18" nillable="true" ma:taxonomy="true" ma:internalName="TaxKeywordTaxHTField" ma:taxonomyFieldName="TaxKeyword" ma:displayName="Nøkkelord" ma:fieldId="{23f27201-bee3-471e-b2e7-b64fd8b7ca38}" ma:taxonomyMulti="true" ma:sspId="1530352a-ac41-4fbd-90f0-f75dc803624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7d8cf5-74aa-457a-95db-53615d053f64" xsi:nil="true"/>
    <RK_StatusTaxHTField0 xmlns="557d8cf5-74aa-457a-95db-53615d053f64">
      <Terms xmlns="http://schemas.microsoft.com/office/infopath/2007/PartnerControls"/>
    </RK_StatusTaxHTField0>
    <DocumentSetDescription xmlns="http://schemas.microsoft.com/sharepoint/v3" xsi:nil="true"/>
    <RK_OrganisasjonsenhetTaxHTField0 xmlns="557d8cf5-74aa-457a-95db-53615d053f64">
      <Terms xmlns="http://schemas.microsoft.com/office/infopath/2007/PartnerControls"/>
    </RK_OrganisasjonsenhetTaxHTField0>
    <RK_Prosjektnummer xmlns="557d8cf5-74aa-457a-95db-53615d053f64" xsi:nil="true"/>
    <RK_EmneordTaxHTField0 xmlns="557d8cf5-74aa-457a-95db-53615d053f64">
      <Terms xmlns="http://schemas.microsoft.com/office/infopath/2007/PartnerControls"/>
    </RK_EmneordTaxHTField0>
    <TaxKeywordTaxHTField xmlns="557d8cf5-74aa-457a-95db-53615d053f64">
      <Terms xmlns="http://schemas.microsoft.com/office/infopath/2007/PartnerControls"/>
    </TaxKeywordTaxHTField>
    <RK_Ar xmlns="557d8cf5-74aa-457a-95db-53615d053f64" xsi:nil="true"/>
  </documentManagement>
</p:properti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haredContentType xmlns="Microsoft.SharePoint.Taxonomy.ContentTypeSync" SourceId="1530352a-ac41-4fbd-90f0-f75dc8036244" ContentTypeId="0x0101002B8921B0E7B4415D9EDF2863B429FB5F" PreviousValue="false"/>
</file>

<file path=customXml/itemProps1.xml><?xml version="1.0" encoding="utf-8"?>
<ds:datastoreItem xmlns:ds="http://schemas.openxmlformats.org/officeDocument/2006/customXml" ds:itemID="{C082B0A0-6594-4BF6-A3E5-3374A01982AA}"/>
</file>

<file path=customXml/itemProps2.xml><?xml version="1.0" encoding="utf-8"?>
<ds:datastoreItem xmlns:ds="http://schemas.openxmlformats.org/officeDocument/2006/customXml" ds:itemID="{4EA52A3C-DF68-4C4C-9110-6C26A9B0760E}">
  <ds:schemaRefs>
    <ds:schemaRef ds:uri="http://schemas.microsoft.com/sharepoint/v3/contenttype/forms"/>
  </ds:schemaRefs>
</ds:datastoreItem>
</file>

<file path=customXml/itemProps3.xml><?xml version="1.0" encoding="utf-8"?>
<ds:datastoreItem xmlns:ds="http://schemas.openxmlformats.org/officeDocument/2006/customXml" ds:itemID="{ED5AE788-FB46-46D0-9F73-18559A9D529F}">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fb8cac1d-65f8-441d-809b-5d52ba3ea113"/>
    <ds:schemaRef ds:uri="f5e2f432-2011-4bc6-857c-d0a408c5949c"/>
    <ds:schemaRef ds:uri="http://purl.org/dc/dcmitype/"/>
  </ds:schemaRefs>
</ds:datastoreItem>
</file>

<file path=customXml/itemProps4.xml><?xml version="1.0" encoding="utf-8"?>
<ds:datastoreItem xmlns:ds="http://schemas.openxmlformats.org/officeDocument/2006/customXml" ds:itemID="{ACC7F12C-DF03-43A7-B5B6-15BAA46F7D2B}"/>
</file>

<file path=customXml/itemProps5.xml><?xml version="1.0" encoding="utf-8"?>
<ds:datastoreItem xmlns:ds="http://schemas.openxmlformats.org/officeDocument/2006/customXml" ds:itemID="{48D88A85-60DE-458F-8286-E29D7487ED8D}"/>
</file>

<file path=docProps/app.xml><?xml version="1.0" encoding="utf-8"?>
<Properties xmlns="http://schemas.openxmlformats.org/officeDocument/2006/extended-properties" xmlns:vt="http://schemas.openxmlformats.org/officeDocument/2006/docPropsVTypes">
  <Template>JD pptmal NORSK</Template>
  <TotalTime>2598</TotalTime>
  <Words>1737</Words>
  <Application>Microsoft Office PowerPoint</Application>
  <PresentationFormat>Widescreen</PresentationFormat>
  <Paragraphs>163</Paragraphs>
  <Slides>12</Slides>
  <Notes>12</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12</vt:i4>
      </vt:variant>
    </vt:vector>
  </HeadingPairs>
  <TitlesOfParts>
    <vt:vector size="19" baseType="lpstr">
      <vt:lpstr>Arial</vt:lpstr>
      <vt:lpstr>Calibri</vt:lpstr>
      <vt:lpstr>Open Sans</vt:lpstr>
      <vt:lpstr>Open Sans Semibold</vt:lpstr>
      <vt:lpstr>Times</vt:lpstr>
      <vt:lpstr>Times New Roman</vt:lpstr>
      <vt:lpstr>JD</vt:lpstr>
      <vt:lpstr>PowerPoint-presentasjon</vt:lpstr>
      <vt:lpstr>Politi- og påtalemyndighet</vt:lpstr>
      <vt:lpstr>Seksjon for redningstjeneste og nødkommunikasjon </vt:lpstr>
      <vt:lpstr>JDs roller under pandemien </vt:lpstr>
      <vt:lpstr>PowerPoint-presentasjon</vt:lpstr>
      <vt:lpstr>Regjeringen vil:   </vt:lpstr>
      <vt:lpstr>Hovedredningssentralen: </vt:lpstr>
      <vt:lpstr>Viking Sky og kvikkleireskredet på Gjerdrum</vt:lpstr>
      <vt:lpstr>PowerPoint-presentasjon</vt:lpstr>
      <vt:lpstr>Noen læringspunkter og tiltak: </vt:lpstr>
      <vt:lpstr>Veldig kort om tre store prosjekter: </vt:lpstr>
      <vt:lpstr>PowerPoint-presentasjon</vt:lpstr>
    </vt:vector>
  </TitlesOfParts>
  <Company>Justis- og beredskapsdepartementet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Justis- og beredskapsdepartementet</dc:creator>
  <cp:lastModifiedBy>Sveinung Torgersen</cp:lastModifiedBy>
  <cp:revision>100</cp:revision>
  <dcterms:created xsi:type="dcterms:W3CDTF">2020-05-20T07:33:34Z</dcterms:created>
  <dcterms:modified xsi:type="dcterms:W3CDTF">2021-11-19T06:21:17Z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22f7043-6caf-4431-9109-8eff758a1d8b_Enabled">
    <vt:lpwstr>True</vt:lpwstr>
  </property>
  <property fmtid="{D5CDD505-2E9C-101B-9397-08002B2CF9AE}" pid="3" name="MSIP_Label_b22f7043-6caf-4431-9109-8eff758a1d8b_SiteId">
    <vt:lpwstr>f696e186-1c3b-44cd-bf76-5ace0e7007bd</vt:lpwstr>
  </property>
  <property fmtid="{D5CDD505-2E9C-101B-9397-08002B2CF9AE}" pid="4" name="MSIP_Label_b22f7043-6caf-4431-9109-8eff758a1d8b_Owner">
    <vt:lpwstr>Hild.Mowinckel@dss.dep.no</vt:lpwstr>
  </property>
  <property fmtid="{D5CDD505-2E9C-101B-9397-08002B2CF9AE}" pid="5" name="MSIP_Label_b22f7043-6caf-4431-9109-8eff758a1d8b_SetDate">
    <vt:lpwstr>2020-03-05T13:28:05.8811188Z</vt:lpwstr>
  </property>
  <property fmtid="{D5CDD505-2E9C-101B-9397-08002B2CF9AE}" pid="6" name="MSIP_Label_b22f7043-6caf-4431-9109-8eff758a1d8b_Name">
    <vt:lpwstr>Intern (DSS)</vt:lpwstr>
  </property>
  <property fmtid="{D5CDD505-2E9C-101B-9397-08002B2CF9AE}" pid="7" name="MSIP_Label_b22f7043-6caf-4431-9109-8eff758a1d8b_Application">
    <vt:lpwstr>Microsoft Azure Information Protection</vt:lpwstr>
  </property>
  <property fmtid="{D5CDD505-2E9C-101B-9397-08002B2CF9AE}" pid="8" name="MSIP_Label_b22f7043-6caf-4431-9109-8eff758a1d8b_ActionId">
    <vt:lpwstr>62344dbb-0330-41b0-a2f0-70215a0b128c</vt:lpwstr>
  </property>
  <property fmtid="{D5CDD505-2E9C-101B-9397-08002B2CF9AE}" pid="9" name="MSIP_Label_b22f7043-6caf-4431-9109-8eff758a1d8b_Extended_MSFT_Method">
    <vt:lpwstr>Automatic</vt:lpwstr>
  </property>
  <property fmtid="{D5CDD505-2E9C-101B-9397-08002B2CF9AE}" pid="10" name="Sensitivity">
    <vt:lpwstr>Intern (DSS)</vt:lpwstr>
  </property>
  <property fmtid="{D5CDD505-2E9C-101B-9397-08002B2CF9AE}" pid="11" name="DssFunksjon">
    <vt:lpwstr>3;#Medieh�ndteringer|af4f1f4b-4ec5-40dc-b41a-69c66df9772e</vt:lpwstr>
  </property>
  <property fmtid="{D5CDD505-2E9C-101B-9397-08002B2CF9AE}" pid="12" name="AssignedTo">
    <vt:lpwstr/>
  </property>
  <property fmtid="{D5CDD505-2E9C-101B-9397-08002B2CF9AE}" pid="13" name="ContentTypeId">
    <vt:lpwstr>0x0101002B8921B0E7B4415D9EDF2863B429FB5F003AAB06D4917C0544B5306E2B15FB8947</vt:lpwstr>
  </property>
  <property fmtid="{D5CDD505-2E9C-101B-9397-08002B2CF9AE}" pid="14" name="ofdc76af098e4c7f98490d5710fce5b2">
    <vt:lpwstr>Presse- og kommunikasjonsseksjonen|0cf17a69-d921-4273-986e-8613da1f4251</vt:lpwstr>
  </property>
  <property fmtid="{D5CDD505-2E9C-101B-9397-08002B2CF9AE}" pid="15" name="DssArchivable">
    <vt:lpwstr>Ikke satt</vt:lpwstr>
  </property>
  <property fmtid="{D5CDD505-2E9C-101B-9397-08002B2CF9AE}" pid="16" name="f2f49eccf7d24422907cdfb28d82571e">
    <vt:lpwstr>Arbeids- og sosialdepartementet|2371f735-5b6d-4630-a13f-f95f88ee45fe</vt:lpwstr>
  </property>
  <property fmtid="{D5CDD505-2E9C-101B-9397-08002B2CF9AE}" pid="17" name="DssAvdeling">
    <vt:lpwstr>2;#Presse- og kommunikasjonsseksjonen|0cf17a69-d921-4273-986e-8613da1f4251</vt:lpwstr>
  </property>
  <property fmtid="{D5CDD505-2E9C-101B-9397-08002B2CF9AE}" pid="18" name="DssDepartement">
    <vt:lpwstr>1;#Arbeids- og sosialdepartementet|2371f735-5b6d-4630-a13f-f95f88ee45fe</vt:lpwstr>
  </property>
  <property fmtid="{D5CDD505-2E9C-101B-9397-08002B2CF9AE}" pid="19" name="DssRomtype">
    <vt:lpwstr/>
  </property>
  <property fmtid="{D5CDD505-2E9C-101B-9397-08002B2CF9AE}" pid="20" name="ec4548291c174201804f8d6e346b5e78">
    <vt:lpwstr>Medieh�ndteringer|af4f1f4b-4ec5-40dc-b41a-69c66df9772e</vt:lpwstr>
  </property>
  <property fmtid="{D5CDD505-2E9C-101B-9397-08002B2CF9AE}" pid="21" name="TaxKeyword">
    <vt:lpwstr/>
  </property>
</Properties>
</file>