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sldIdLst>
    <p:sldId id="275" r:id="rId7"/>
    <p:sldId id="287" r:id="rId8"/>
    <p:sldId id="295" r:id="rId9"/>
    <p:sldId id="293" r:id="rId10"/>
    <p:sldId id="265" r:id="rId11"/>
    <p:sldId id="297" r:id="rId12"/>
    <p:sldId id="294" r:id="rId13"/>
    <p:sldId id="290" r:id="rId14"/>
    <p:sldId id="257" r:id="rId15"/>
    <p:sldId id="267" r:id="rId16"/>
  </p:sldIdLst>
  <p:sldSz cx="12192000" cy="6858000"/>
  <p:notesSz cx="6875463" cy="100028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48A6F-C7D7-CE43-2CDA-6D85117FBA3B}" v="2" dt="2021-12-08T11:35:04.206"/>
    <p1510:client id="{C1B57CC6-B4CD-425D-9EAC-93AE1DEE788B}" v="6" dt="2021-11-18T20:51:57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50206" autoAdjust="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outlineViewPr>
    <p:cViewPr>
      <p:scale>
        <a:sx n="33" d="100"/>
        <a:sy n="33" d="100"/>
      </p:scale>
      <p:origin x="0" y="-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Sandberg" userId="S::nora.sandberg@redcross.no::bf269e72-69b3-4a17-b7fc-b9f194b166da" providerId="AD" clId="Web-{B9548A6F-C7D7-CE43-2CDA-6D85117FBA3B}"/>
    <pc:docChg chg="addSld delSld">
      <pc:chgData name="Nora Sandberg" userId="S::nora.sandberg@redcross.no::bf269e72-69b3-4a17-b7fc-b9f194b166da" providerId="AD" clId="Web-{B9548A6F-C7D7-CE43-2CDA-6D85117FBA3B}" dt="2021-12-08T11:35:04.206" v="1"/>
      <pc:docMkLst>
        <pc:docMk/>
      </pc:docMkLst>
      <pc:sldChg chg="new del">
        <pc:chgData name="Nora Sandberg" userId="S::nora.sandberg@redcross.no::bf269e72-69b3-4a17-b7fc-b9f194b166da" providerId="AD" clId="Web-{B9548A6F-C7D7-CE43-2CDA-6D85117FBA3B}" dt="2021-12-08T11:35:04.206" v="1"/>
        <pc:sldMkLst>
          <pc:docMk/>
          <pc:sldMk cId="3580415691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9367" cy="501879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A71DF922-3760-495D-8E97-29D0EE4E627A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7547" y="4813865"/>
            <a:ext cx="5500370" cy="3938618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500961"/>
            <a:ext cx="2979367" cy="50187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472BAF3F-6951-45A8-A9A8-D5BDC06DC9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69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av de viktigste ressursen i redningstjenesten er: MANNSKAPENE. </a:t>
            </a:r>
          </a:p>
          <a:p>
            <a:pPr marL="172993" indent="-172993">
              <a:buFontTx/>
              <a:buChar char="-"/>
            </a:pPr>
            <a:r>
              <a:rPr lang="nb-NO" dirty="0"/>
              <a:t>Lokalkunnskap</a:t>
            </a:r>
          </a:p>
          <a:p>
            <a:pPr marL="172993" indent="-172993">
              <a:buFontTx/>
              <a:buChar char="-"/>
            </a:pPr>
            <a:r>
              <a:rPr lang="nb-NO" dirty="0"/>
              <a:t>Erfaring</a:t>
            </a:r>
          </a:p>
          <a:p>
            <a:pPr marL="171450" indent="-171450">
              <a:buFontTx/>
              <a:buChar char="-"/>
            </a:pPr>
            <a:r>
              <a:rPr lang="nb-NO" dirty="0"/>
              <a:t>Nye mannskap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r>
              <a:rPr lang="nb-NO" dirty="0"/>
              <a:t>Lite å få gjort uten de.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464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/>
              <a:t>Underlagt ledelsen av aksjonen – gjensidig informasjon</a:t>
            </a:r>
          </a:p>
          <a:p>
            <a:pPr lvl="0"/>
            <a:endParaRPr lang="nb-NO" dirty="0"/>
          </a:p>
          <a:p>
            <a:pPr lvl="0"/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Nivå 1 – registrert i overkant av 1000 siden starten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Nivå 2 – 134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Nivå 3 – 4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82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23875" y="512763"/>
            <a:ext cx="6007100" cy="33782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7547" y="4153957"/>
            <a:ext cx="5500370" cy="5668275"/>
          </a:xfrm>
        </p:spPr>
        <p:txBody>
          <a:bodyPr/>
          <a:lstStyle/>
          <a:p>
            <a:r>
              <a:rPr lang="nb-NO" sz="1600" dirty="0"/>
              <a:t>Alarmen kommer fra politiet en fredag kveld kl 17.00. </a:t>
            </a:r>
          </a:p>
          <a:p>
            <a:r>
              <a:rPr lang="nb-NO" sz="1600" dirty="0">
                <a:solidFill>
                  <a:srgbClr val="FF0000"/>
                </a:solidFill>
              </a:rPr>
              <a:t>----------</a:t>
            </a:r>
          </a:p>
          <a:p>
            <a:pPr defTabSz="922630">
              <a:defRPr/>
            </a:pPr>
            <a:r>
              <a:rPr lang="nb-NO" sz="1600" dirty="0"/>
              <a:t>Vi bør vurdere hvert enkelt oppdrag med tanke på om vi skal delta eller ikke ut i fra sin egen situasjon og dagsform.</a:t>
            </a:r>
          </a:p>
          <a:p>
            <a:pPr defTabSz="922630">
              <a:defRPr/>
            </a:pPr>
            <a:r>
              <a:rPr lang="nb-NO" sz="1600" dirty="0"/>
              <a:t>En skal være ærlig med seg selv og sin leder om dette. </a:t>
            </a:r>
          </a:p>
          <a:p>
            <a:pPr defTabSz="922630">
              <a:defRPr/>
            </a:pPr>
            <a:br>
              <a:rPr lang="nb-NO" sz="1600" dirty="0"/>
            </a:br>
            <a:r>
              <a:rPr lang="nb-NO" sz="1600" dirty="0"/>
              <a:t>Hendelser i familien, krangling, sovet lite!! </a:t>
            </a:r>
          </a:p>
          <a:p>
            <a:pPr defTabSz="922630">
              <a:defRPr/>
            </a:pPr>
            <a:r>
              <a:rPr lang="nb-NO" sz="1600" dirty="0"/>
              <a:t>Dårlige forhold på jobben?</a:t>
            </a:r>
          </a:p>
          <a:p>
            <a:endParaRPr lang="nb-NO" sz="1600" dirty="0"/>
          </a:p>
          <a:p>
            <a:pPr defTabSz="922630">
              <a:defRPr/>
            </a:pPr>
            <a:r>
              <a:rPr lang="nb-NO" sz="1600" dirty="0"/>
              <a:t>Du har familie og har planer for helga. </a:t>
            </a:r>
          </a:p>
          <a:p>
            <a:pPr defTabSz="922630">
              <a:defRPr/>
            </a:pPr>
            <a:r>
              <a:rPr lang="nb-NO" sz="1600" dirty="0"/>
              <a:t>Dårlig samvittighet for at du reiser ut?</a:t>
            </a:r>
          </a:p>
          <a:p>
            <a:endParaRPr lang="nb-NO" sz="1600" dirty="0"/>
          </a:p>
          <a:p>
            <a:r>
              <a:rPr lang="nb-NO" sz="1600" dirty="0"/>
              <a:t>Har jeg nok mot eller selvinnsikt til å si at dette passer ikke for meg i dag!!</a:t>
            </a:r>
          </a:p>
          <a:p>
            <a:r>
              <a:rPr lang="nb-NO" sz="1600" dirty="0"/>
              <a:t>------------------------------</a:t>
            </a:r>
          </a:p>
          <a:p>
            <a:pPr defTabSz="922630">
              <a:defRPr/>
            </a:pPr>
            <a:endParaRPr lang="nb-NO" sz="1600" dirty="0"/>
          </a:p>
          <a:p>
            <a:pPr defTabSz="922630">
              <a:defRPr/>
            </a:pPr>
            <a:r>
              <a:rPr lang="nb-NO" sz="1600" dirty="0"/>
              <a:t>Har ledelsen en god oversikt over aksjonen – Hva kan vi forvente? HVA VIL MØTE OSS? Hvem bør vi sende ut?</a:t>
            </a:r>
          </a:p>
          <a:p>
            <a:pPr defTabSz="922630">
              <a:defRPr/>
            </a:pPr>
            <a:endParaRPr lang="nb-NO" sz="1600" dirty="0"/>
          </a:p>
          <a:p>
            <a:r>
              <a:rPr lang="nb-NO" sz="1600" dirty="0"/>
              <a:t>Uerfarne mannskap sammen med mannskap med erfaring – UTØYA</a:t>
            </a:r>
          </a:p>
          <a:p>
            <a:endParaRPr lang="nb-NO" sz="16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3466">
              <a:defRPr/>
            </a:pPr>
            <a:fld id="{70389B1A-F460-1044-83A0-D679A29D47AB}" type="slidenum">
              <a:rPr lang="nb-NO">
                <a:solidFill>
                  <a:prstClr val="black"/>
                </a:solidFill>
              </a:rPr>
              <a:pPr defTabSz="973466">
                <a:defRPr/>
              </a:pPr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2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----------------</a:t>
            </a:r>
          </a:p>
          <a:p>
            <a:pPr marL="230657" indent="-230657">
              <a:buAutoNum type="arabicPeriod"/>
            </a:pPr>
            <a:r>
              <a:rPr lang="nb-NO" dirty="0"/>
              <a:t>Mangelfull melding: 	</a:t>
            </a:r>
          </a:p>
          <a:p>
            <a:pPr marL="230657" indent="-230657">
              <a:buAutoNum type="arabicPeriod"/>
            </a:pPr>
            <a:r>
              <a:rPr lang="nb-NO" dirty="0"/>
              <a:t>Pensjonister!!!!	</a:t>
            </a:r>
          </a:p>
          <a:p>
            <a:pPr marL="230657" indent="-230657">
              <a:buAutoNum type="arabicPeriod"/>
            </a:pPr>
            <a:r>
              <a:rPr lang="nb-NO" dirty="0"/>
              <a:t>En omkommet.</a:t>
            </a:r>
          </a:p>
          <a:p>
            <a:r>
              <a:rPr lang="nb-NO" dirty="0"/>
              <a:t>Frivillige hadde vakter på ambulansene. </a:t>
            </a:r>
          </a:p>
          <a:p>
            <a:r>
              <a:rPr lang="nb-NO" dirty="0"/>
              <a:t>---------------</a:t>
            </a:r>
          </a:p>
          <a:p>
            <a:r>
              <a:rPr lang="nb-NO" dirty="0"/>
              <a:t>Hva møter mannskapene i tunellen?  Skolesekker – </a:t>
            </a:r>
            <a:r>
              <a:rPr lang="nb-NO" dirty="0" err="1"/>
              <a:t>Bam</a:t>
            </a:r>
            <a:endParaRPr lang="nb-NO" dirty="0"/>
          </a:p>
          <a:p>
            <a:r>
              <a:rPr lang="nb-NO" dirty="0"/>
              <a:t>Atle Dyregrov Senter for Krisepsykologi i Bergen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67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Hjelpekorpset ble brukt som vaktmannskap og hjelp til evakuering:</a:t>
            </a:r>
          </a:p>
          <a:p>
            <a:r>
              <a:rPr lang="nb-NO" dirty="0"/>
              <a:t>3 Døde</a:t>
            </a:r>
          </a:p>
          <a:p>
            <a:endParaRPr lang="nb-NO" dirty="0"/>
          </a:p>
          <a:p>
            <a:pPr algn="l"/>
            <a:r>
              <a:rPr lang="nb-NO" dirty="0"/>
              <a:t>1. Alt mannskap fikk informasjon om oppdraget ved ankomst på korpshuset. Flere hjelpekorps fra Buskerud og Hordaland.</a:t>
            </a:r>
          </a:p>
          <a:p>
            <a:pPr algn="l"/>
            <a:r>
              <a:rPr lang="nb-NO" dirty="0"/>
              <a:t>De kom i små grupper så det ble tatt fortløpende gjennom hele aksjonen. En fra KO gjorde dette. </a:t>
            </a:r>
            <a:br>
              <a:rPr lang="nb-NO" dirty="0"/>
            </a:br>
            <a:endParaRPr lang="nb-NO" dirty="0"/>
          </a:p>
          <a:p>
            <a:pPr defTabSz="922630">
              <a:defRPr/>
            </a:pPr>
            <a:r>
              <a:rPr lang="nb-NO" dirty="0"/>
              <a:t>2. Geilo RK sin krise-/omsorgsgruppe var på evakueringssenteret på Geilo og i Hol og bisto Krisegruppa til Hol Kommune.</a:t>
            </a:r>
          </a:p>
          <a:p>
            <a:pPr algn="l"/>
            <a:endParaRPr lang="nb-NO" dirty="0"/>
          </a:p>
          <a:p>
            <a:pPr algn="l"/>
            <a:r>
              <a:rPr lang="nb-NO" dirty="0"/>
              <a:t>3. Alt mannskap måtte innom Røde Kors huset for utsjekk etter endt oppdrag.  </a:t>
            </a:r>
            <a:br>
              <a:rPr lang="nb-NO" dirty="0"/>
            </a:br>
            <a:r>
              <a:rPr lang="nb-NO" dirty="0"/>
              <a:t>	</a:t>
            </a:r>
          </a:p>
          <a:p>
            <a:pPr algn="l"/>
            <a:r>
              <a:rPr lang="nb-NO" dirty="0"/>
              <a:t>4. De fikk også informasjon om at det vil bli tilbud om en ettersamtale når oppdraget er avsluttet.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94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47688" y="381000"/>
            <a:ext cx="6000750" cy="33750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7547" y="3933181"/>
            <a:ext cx="5500370" cy="5822366"/>
          </a:xfrm>
        </p:spPr>
        <p:txBody>
          <a:bodyPr/>
          <a:lstStyle/>
          <a:p>
            <a:pPr lvl="0" fontAlgn="base">
              <a:defRPr/>
            </a:pPr>
            <a:r>
              <a:rPr lang="da-DK" b="1" cap="all" dirty="0">
                <a:solidFill>
                  <a:srgbClr val="000000"/>
                </a:solidFill>
                <a:latin typeface="Barlow Condensed" panose="020B0604020202020204" pitchFamily="2" charset="0"/>
              </a:rPr>
              <a:t>DEFUSING – AVLASTNINGSSAMTALE – </a:t>
            </a:r>
          </a:p>
          <a:p>
            <a:pPr lvl="0" fontAlgn="base">
              <a:defRPr/>
            </a:pPr>
            <a:r>
              <a:rPr lang="da-DK" b="1" cap="all" dirty="0">
                <a:solidFill>
                  <a:srgbClr val="000000"/>
                </a:solidFill>
                <a:latin typeface="Barlow Condensed" panose="020B0604020202020204" pitchFamily="2" charset="0"/>
              </a:rPr>
              <a:t>Har </a:t>
            </a:r>
            <a:r>
              <a:rPr lang="da-DK" b="1" i="0" cap="all" dirty="0" err="1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dere</a:t>
            </a:r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 en plan for dette?	Bør </a:t>
            </a:r>
            <a:r>
              <a:rPr lang="da-DK" b="1" i="0" cap="all" dirty="0" err="1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planlegges</a:t>
            </a:r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 i god tid før </a:t>
            </a:r>
            <a:r>
              <a:rPr lang="da-DK" b="1" i="0" cap="all" dirty="0" err="1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mannskapene</a:t>
            </a:r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 kommer </a:t>
            </a:r>
            <a:r>
              <a:rPr lang="da-DK" b="1" i="0" cap="all" dirty="0" err="1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inn</a:t>
            </a:r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.</a:t>
            </a:r>
          </a:p>
          <a:p>
            <a:pPr defTabSz="922630" fontAlgn="base">
              <a:defRPr/>
            </a:pPr>
            <a:endParaRPr lang="da-DK" b="1" i="0" cap="all" dirty="0">
              <a:solidFill>
                <a:srgbClr val="000000"/>
              </a:solidFill>
              <a:effectLst/>
              <a:latin typeface="Barlow Condensed" panose="020B0604020202020204" pitchFamily="2" charset="0"/>
            </a:endParaRPr>
          </a:p>
          <a:p>
            <a:pPr defTabSz="922630" fontAlgn="base"/>
            <a:r>
              <a:rPr lang="nb-NO" b="0" i="0" dirty="0" err="1">
                <a:solidFill>
                  <a:srgbClr val="212529"/>
                </a:solidFill>
                <a:effectLst/>
                <a:latin typeface="-apple-system"/>
              </a:rPr>
              <a:t>Defusing</a:t>
            </a: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 s</a:t>
            </a:r>
            <a:r>
              <a:rPr lang="nb-NO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kjer nokså umiddelbart etter hendelsen. Målet er å snakke ut med kolleger man har vært i innsats med for å skape forståelse </a:t>
            </a:r>
          </a:p>
          <a:p>
            <a:pPr defTabSz="922630" fontAlgn="base"/>
            <a:r>
              <a:rPr lang="nb-NO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for hva som har skjedd, med andre ord: avlaste og lufte ut. </a:t>
            </a:r>
          </a:p>
          <a:p>
            <a:pPr defTabSz="922630" fontAlgn="base"/>
            <a:r>
              <a:rPr lang="nb-NO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Samtalen er uformell og har som hensikt å lette overgangen for den enkelte før en drar hjem.</a:t>
            </a: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</a:p>
          <a:p>
            <a:pPr defTabSz="922630" fontAlgn="base"/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INGEN TEKNISK GJENNOMGANG HER!!!!!!!!!!!!</a:t>
            </a:r>
          </a:p>
          <a:p>
            <a:pPr defTabSz="922630" fontAlgn="base"/>
            <a:endParaRPr lang="nb-NO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algn="l" fontAlgn="base"/>
            <a:r>
              <a:rPr lang="nb-NO" b="0" i="0" dirty="0">
                <a:solidFill>
                  <a:srgbClr val="FF0000"/>
                </a:solidFill>
                <a:effectLst/>
                <a:latin typeface="-apple-system"/>
              </a:rPr>
              <a:t>-------------------</a:t>
            </a:r>
          </a:p>
          <a:p>
            <a:pPr defTabSz="922630" fontAlgn="base">
              <a:defRPr/>
            </a:pP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1. Gjennomgang av fakta etter hendelsen </a:t>
            </a:r>
            <a:r>
              <a:rPr lang="nb-NO" dirty="0">
                <a:solidFill>
                  <a:srgbClr val="212529"/>
                </a:solidFill>
                <a:latin typeface="-apple-system"/>
              </a:rPr>
              <a:t>slik at mannskapene får oversikt og ser sammenheng i egen innsats. </a:t>
            </a:r>
          </a:p>
          <a:p>
            <a:pPr defTabSz="922630" fontAlgn="base">
              <a:defRPr/>
            </a:pPr>
            <a:r>
              <a:rPr lang="nb-NO" dirty="0">
                <a:solidFill>
                  <a:srgbClr val="212529"/>
                </a:solidFill>
                <a:latin typeface="-apple-system"/>
              </a:rPr>
              <a:t>Her kan en spørre om det en måtte ha på hjertet.</a:t>
            </a:r>
            <a:br>
              <a:rPr lang="nb-NO" dirty="0">
                <a:solidFill>
                  <a:srgbClr val="212529"/>
                </a:solidFill>
                <a:latin typeface="-apple-system"/>
              </a:rPr>
            </a:br>
            <a:r>
              <a:rPr lang="nb-NO" dirty="0">
                <a:solidFill>
                  <a:srgbClr val="212529"/>
                </a:solidFill>
                <a:latin typeface="-apple-system"/>
              </a:rPr>
              <a:t>Her får vi kanskje informasjon som gjør at mange brikker detter på plass. </a:t>
            </a:r>
          </a:p>
          <a:p>
            <a:pPr defTabSz="922630" fontAlgn="base">
              <a:defRPr/>
            </a:pP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-------------------</a:t>
            </a:r>
          </a:p>
          <a:p>
            <a:pPr algn="l" fontAlgn="base"/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2. Orientere om naturlige Krisereaksjoner - </a:t>
            </a:r>
            <a:r>
              <a:rPr lang="nb-NO" dirty="0">
                <a:solidFill>
                  <a:srgbClr val="212529"/>
                </a:solidFill>
                <a:latin typeface="-apple-system"/>
              </a:rPr>
              <a:t>Fysiske eller mentale og følelsesmessige reaksjoner</a:t>
            </a:r>
            <a:b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Vi kan sitte med mange forskjellige tanker etter en hendelse.</a:t>
            </a:r>
          </a:p>
          <a:p>
            <a:pPr algn="l" fontAlgn="base"/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Enkelte kan oppleve stress. </a:t>
            </a:r>
          </a:p>
          <a:p>
            <a:pPr algn="l" fontAlgn="base"/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Det er ikke bare det du har sett, men har jeg innfridd (gjort en god jobb). </a:t>
            </a:r>
          </a:p>
          <a:p>
            <a:pPr algn="l" fontAlgn="base"/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- Føler skyldfølelse… </a:t>
            </a:r>
            <a:r>
              <a:rPr lang="nb-NO" b="0" i="0" dirty="0" err="1">
                <a:solidFill>
                  <a:srgbClr val="212529"/>
                </a:solidFill>
                <a:effectLst/>
                <a:latin typeface="-apple-system"/>
              </a:rPr>
              <a:t>pga</a:t>
            </a: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 noe en har gjort</a:t>
            </a:r>
          </a:p>
          <a:p>
            <a:pPr marL="172993" indent="-172993" fontAlgn="base">
              <a:buFontTx/>
              <a:buChar char="-"/>
            </a:pP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Dårlig samvittighet over for de som sitter hjemme.</a:t>
            </a:r>
          </a:p>
          <a:p>
            <a:pPr marL="0" indent="0" fontAlgn="base">
              <a:buFontTx/>
              <a:buNone/>
            </a:pPr>
            <a:endParaRPr lang="nb-NO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172993" indent="-172993" fontAlgn="base">
              <a:buFontTx/>
              <a:buChar char="-"/>
            </a:pPr>
            <a:r>
              <a:rPr lang="nb-NO" b="0" i="0" dirty="0">
                <a:solidFill>
                  <a:srgbClr val="212529"/>
                </a:solidFill>
                <a:effectLst/>
                <a:latin typeface="-apple-system"/>
              </a:rPr>
              <a:t>Skriv fra RK til mannskapene</a:t>
            </a:r>
          </a:p>
          <a:p>
            <a:pPr defTabSz="922630" fontAlgn="base">
              <a:defRPr/>
            </a:pPr>
            <a:r>
              <a:rPr lang="da-DK" b="0" i="0" dirty="0">
                <a:solidFill>
                  <a:srgbClr val="29495F"/>
                </a:solidFill>
                <a:effectLst/>
                <a:latin typeface="Barlow" panose="020B0604020202020204" pitchFamily="2" charset="0"/>
              </a:rPr>
              <a:t>-----------------------</a:t>
            </a:r>
          </a:p>
          <a:p>
            <a:pPr defTabSz="922630" fontAlgn="base">
              <a:defRPr/>
            </a:pPr>
            <a:r>
              <a:rPr lang="da-DK" b="0" i="0" dirty="0">
                <a:solidFill>
                  <a:srgbClr val="29495F"/>
                </a:solidFill>
                <a:effectLst/>
                <a:latin typeface="Barlow" panose="020B0604020202020204" pitchFamily="2" charset="0"/>
              </a:rPr>
              <a:t>Pers med kurs </a:t>
            </a:r>
            <a:r>
              <a:rPr lang="da-DK" b="0" i="0" dirty="0" err="1">
                <a:solidFill>
                  <a:srgbClr val="29495F"/>
                </a:solidFill>
                <a:effectLst/>
                <a:latin typeface="Barlow" panose="020B0604020202020204" pitchFamily="2" charset="0"/>
              </a:rPr>
              <a:t>ettersamtale</a:t>
            </a:r>
            <a:r>
              <a:rPr lang="da-DK" b="0" i="0" dirty="0">
                <a:solidFill>
                  <a:srgbClr val="29495F"/>
                </a:solidFill>
                <a:effectLst/>
                <a:latin typeface="Barlow" panose="020B0604020202020204" pitchFamily="2" charset="0"/>
              </a:rPr>
              <a:t> eller tilsvarende </a:t>
            </a:r>
            <a:r>
              <a:rPr lang="da-DK" b="0" i="0" dirty="0" err="1">
                <a:solidFill>
                  <a:srgbClr val="29495F"/>
                </a:solidFill>
                <a:effectLst/>
                <a:latin typeface="Barlow" panose="020B0604020202020204" pitchFamily="2" charset="0"/>
              </a:rPr>
              <a:t>bakgrunn</a:t>
            </a:r>
            <a:endParaRPr lang="da-DK" b="0" i="0" dirty="0">
              <a:solidFill>
                <a:srgbClr val="29495F"/>
              </a:solidFill>
              <a:effectLst/>
              <a:latin typeface="Barlow" panose="020B0604020202020204" pitchFamily="2" charset="0"/>
            </a:endParaRPr>
          </a:p>
          <a:p>
            <a:pPr defTabSz="922630" fontAlgn="base">
              <a:defRPr/>
            </a:pPr>
            <a:endParaRPr lang="da-DK" b="0" i="0" dirty="0">
              <a:solidFill>
                <a:srgbClr val="29495F"/>
              </a:solidFill>
              <a:effectLst/>
              <a:latin typeface="Barlow" panose="020B0604020202020204" pitchFamily="2" charset="0"/>
            </a:endParaRPr>
          </a:p>
          <a:p>
            <a:pPr defTabSz="922630" fontAlgn="base">
              <a:defRPr/>
            </a:pPr>
            <a:r>
              <a:rPr lang="da-DK" b="0" i="0" dirty="0">
                <a:solidFill>
                  <a:srgbClr val="29495F"/>
                </a:solidFill>
                <a:effectLst/>
                <a:latin typeface="Barlow" panose="020B0604020202020204" pitchFamily="2" charset="0"/>
              </a:rPr>
              <a:t>3. TELEFONNUMMER: OPPFØLGING dagen etter…..</a:t>
            </a:r>
          </a:p>
          <a:p>
            <a:pPr algn="l" fontAlgn="base"/>
            <a:endParaRPr lang="nb-NO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nb-NO" dirty="0"/>
              <a:t>Spørre litt: </a:t>
            </a:r>
          </a:p>
          <a:p>
            <a:r>
              <a:rPr lang="nb-NO" dirty="0"/>
              <a:t>Er du / dere aleine hjemme eller er det noen å snakke med der?</a:t>
            </a:r>
          </a:p>
          <a:p>
            <a:pPr algn="l" fontAlgn="base"/>
            <a:endParaRPr lang="nb-NO" b="0" i="0" dirty="0">
              <a:solidFill>
                <a:srgbClr val="212529"/>
              </a:solidFill>
              <a:effectLst/>
              <a:latin typeface="-apple-system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64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BAF3F-6951-45A8-A9A8-D5BDC06DC97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92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7547" y="4813865"/>
            <a:ext cx="5500370" cy="4809178"/>
          </a:xfrm>
        </p:spPr>
        <p:txBody>
          <a:bodyPr/>
          <a:lstStyle/>
          <a:p>
            <a:pPr algn="l" fontAlgn="base"/>
            <a:endParaRPr lang="da-DK" b="0" i="0" dirty="0">
              <a:solidFill>
                <a:srgbClr val="29495F"/>
              </a:solidFill>
              <a:effectLst/>
              <a:latin typeface="Barlow" panose="020B0604020202020204" pitchFamily="2" charset="0"/>
            </a:endParaRPr>
          </a:p>
          <a:p>
            <a:pPr algn="l" fontAlgn="base"/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DEBRIEFING – ETTERSAMTALE	1-4 dager etter hendelsen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HOLDE FOKUS/IKKE TEKNISK – Trygt og godt </a:t>
            </a:r>
          </a:p>
          <a:p>
            <a:pPr algn="l" fontAlgn="base"/>
            <a:endParaRPr lang="da-DK" b="1" i="0" cap="all" dirty="0">
              <a:solidFill>
                <a:srgbClr val="000000"/>
              </a:solidFill>
              <a:effectLst/>
              <a:latin typeface="Barlow Condensed" panose="020B0604020202020204" pitchFamily="2" charset="0"/>
            </a:endParaRPr>
          </a:p>
          <a:p>
            <a:pPr defTabSz="922630" fontAlgn="base">
              <a:defRPr/>
            </a:pPr>
            <a:r>
              <a:rPr lang="nb-NO" b="1" dirty="0"/>
              <a:t>TRYK KOKER – Noen vil ikke være med – «Trenger det ikke»</a:t>
            </a:r>
          </a:p>
          <a:p>
            <a:pPr defTabSz="922630" fontAlgn="base">
              <a:defRPr/>
            </a:pPr>
            <a:endParaRPr lang="nb-NO" b="1" dirty="0"/>
          </a:p>
          <a:p>
            <a:pPr algn="l" fontAlgn="base"/>
            <a:r>
              <a:rPr lang="da-DK" b="1" i="0" cap="all" dirty="0">
                <a:solidFill>
                  <a:srgbClr val="000000"/>
                </a:solidFill>
                <a:effectLst/>
                <a:latin typeface="Barlow Condensed" panose="020B0604020202020204" pitchFamily="2" charset="0"/>
              </a:rPr>
              <a:t>1. Ledes av en person med erfaring fra dette eller Ettersamtale – </a:t>
            </a:r>
          </a:p>
          <a:p>
            <a:pPr algn="l" fontAlgn="base"/>
            <a:endParaRPr lang="da-DK" b="1" i="0" cap="all" dirty="0">
              <a:solidFill>
                <a:srgbClr val="000000"/>
              </a:solidFill>
              <a:effectLst/>
              <a:latin typeface="Barlow Condensed" panose="020B0604020202020204" pitchFamily="2" charset="0"/>
            </a:endParaRPr>
          </a:p>
          <a:p>
            <a:pPr defTabSz="922630" fontAlgn="base">
              <a:defRPr/>
            </a:pPr>
            <a:r>
              <a:rPr lang="nb-NO" b="1" dirty="0"/>
              <a:t>2. Grupper på inntil 8 personer</a:t>
            </a:r>
          </a:p>
          <a:p>
            <a:pPr defTabSz="922630" fontAlgn="base">
              <a:defRPr/>
            </a:pPr>
            <a:r>
              <a:rPr lang="nb-NO" b="1" dirty="0"/>
              <a:t>ETTERSAMTALE KAN OGSÅ VÆRE 1 -1 samtale</a:t>
            </a:r>
          </a:p>
          <a:p>
            <a:pPr defTabSz="922630" fontAlgn="base">
              <a:defRPr/>
            </a:pPr>
            <a:endParaRPr lang="nb-NO" b="1" dirty="0"/>
          </a:p>
          <a:p>
            <a:pPr defTabSz="922630" fontAlgn="base">
              <a:defRPr/>
            </a:pPr>
            <a:r>
              <a:rPr lang="nb-NO" b="1" dirty="0"/>
              <a:t>3. Videre behov for oppfølging</a:t>
            </a:r>
          </a:p>
          <a:p>
            <a:pPr algn="l" fontAlgn="base"/>
            <a:r>
              <a:rPr lang="da-DK" sz="1400" dirty="0">
                <a:solidFill>
                  <a:srgbClr val="29495F"/>
                </a:solidFill>
                <a:latin typeface="Barlow" panose="020B0604020202020204" pitchFamily="2" charset="0"/>
              </a:rPr>
              <a:t>----------------</a:t>
            </a:r>
          </a:p>
          <a:p>
            <a:pPr algn="l" fontAlgn="base"/>
            <a:r>
              <a:rPr lang="da-DK" sz="1400" b="1" dirty="0">
                <a:solidFill>
                  <a:srgbClr val="29495F"/>
                </a:solidFill>
                <a:latin typeface="Barlow" panose="020B0604020202020204" pitchFamily="2" charset="0"/>
              </a:rPr>
              <a:t>Teknisk evaluering</a:t>
            </a:r>
          </a:p>
          <a:p>
            <a:pPr algn="l" fontAlgn="base"/>
            <a:r>
              <a:rPr lang="da-DK" sz="1400" dirty="0">
                <a:solidFill>
                  <a:srgbClr val="29495F"/>
                </a:solidFill>
                <a:latin typeface="Barlow" panose="020B0604020202020204" pitchFamily="2" charset="0"/>
              </a:rPr>
              <a:t>Noen dager etter endt oppfølging av mannskap bør det gjennomføres en teknisk evaluering der rutiner og planverk blir revidert.</a:t>
            </a:r>
          </a:p>
          <a:p>
            <a:pPr algn="l" fontAlgn="base"/>
            <a:r>
              <a:rPr lang="da-DK" sz="1400" dirty="0">
                <a:solidFill>
                  <a:srgbClr val="29495F"/>
                </a:solidFill>
                <a:latin typeface="Barlow" panose="020B0604020202020204" pitchFamily="2" charset="0"/>
              </a:rPr>
              <a:t>Utarbeid en beredskapsplan med tiltakskort. </a:t>
            </a:r>
          </a:p>
          <a:p>
            <a:endParaRPr lang="nb-NO" sz="1400" dirty="0">
              <a:solidFill>
                <a:srgbClr val="212529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68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63563" y="287338"/>
            <a:ext cx="6002337" cy="337661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52349" y="3878784"/>
            <a:ext cx="5500370" cy="5836203"/>
          </a:xfrm>
        </p:spPr>
        <p:txBody>
          <a:bodyPr/>
          <a:lstStyle/>
          <a:p>
            <a:pPr defTabSz="922630">
              <a:defRPr/>
            </a:pPr>
            <a:r>
              <a:rPr lang="en-US" sz="1600" i="1" dirty="0" err="1"/>
              <a:t>Fasene</a:t>
            </a:r>
            <a:r>
              <a:rPr lang="en-US" sz="1600" i="1" dirty="0"/>
              <a:t> i en ETTERSAMTALE</a:t>
            </a:r>
          </a:p>
          <a:p>
            <a:pPr defTabSz="922630">
              <a:defRPr/>
            </a:pPr>
            <a:r>
              <a:rPr lang="en-US" sz="1600" i="1" dirty="0"/>
              <a:t>- </a:t>
            </a:r>
            <a:r>
              <a:rPr lang="en-US" sz="1600" i="1" dirty="0" err="1"/>
              <a:t>Starten</a:t>
            </a:r>
            <a:r>
              <a:rPr lang="en-US" sz="1600" i="1" dirty="0"/>
              <a:t>	</a:t>
            </a:r>
          </a:p>
          <a:p>
            <a:pPr marL="172993" indent="-172993" defTabSz="922630">
              <a:buFontTx/>
              <a:buChar char="-"/>
              <a:defRPr/>
            </a:pPr>
            <a:r>
              <a:rPr lang="en-US" sz="1600" i="1" dirty="0"/>
              <a:t>Rekonstruksjon av hendelsen </a:t>
            </a:r>
          </a:p>
          <a:p>
            <a:pPr marL="172993" indent="-172993">
              <a:buFontTx/>
              <a:buChar char="-"/>
              <a:defRPr/>
            </a:pPr>
            <a:r>
              <a:rPr lang="en-US" sz="1600" i="1" dirty="0"/>
              <a:t>Sanser knyttet til hendelsen </a:t>
            </a:r>
            <a:br>
              <a:rPr lang="en-US" sz="1600" i="1" dirty="0"/>
            </a:br>
            <a:r>
              <a:rPr lang="en-US" sz="1600" i="1" dirty="0"/>
              <a:t>Syn – </a:t>
            </a:r>
            <a:r>
              <a:rPr lang="en-US" sz="1600" i="1" dirty="0" err="1"/>
              <a:t>Hørsel</a:t>
            </a:r>
            <a:r>
              <a:rPr lang="en-US" sz="1600" i="1" dirty="0"/>
              <a:t> – </a:t>
            </a:r>
            <a:r>
              <a:rPr lang="en-US" sz="1600" i="1" dirty="0" err="1"/>
              <a:t>Lukt</a:t>
            </a:r>
            <a:r>
              <a:rPr lang="en-US" sz="1600" i="1" dirty="0"/>
              <a:t> – </a:t>
            </a:r>
            <a:r>
              <a:rPr lang="en-US" sz="1600" i="1" dirty="0" err="1"/>
              <a:t>Smak</a:t>
            </a:r>
            <a:r>
              <a:rPr lang="en-US" sz="1600" i="1" dirty="0"/>
              <a:t> – </a:t>
            </a:r>
            <a:r>
              <a:rPr lang="en-US" sz="1600" i="1" dirty="0" err="1"/>
              <a:t>Føle</a:t>
            </a:r>
            <a:r>
              <a:rPr lang="en-US" sz="1600" i="1" dirty="0"/>
              <a:t>	</a:t>
            </a:r>
            <a:br>
              <a:rPr lang="en-US" sz="1600" i="1" dirty="0"/>
            </a:br>
            <a:r>
              <a:rPr lang="nb-NO" sz="1600" dirty="0">
                <a:solidFill>
                  <a:srgbClr val="111111"/>
                </a:solidFill>
              </a:rPr>
              <a:t>Sansene gir nervesystemet informasjon om hva som skjer inni og utenfor kroppen</a:t>
            </a:r>
            <a:endParaRPr lang="en-US" sz="1600" i="1" dirty="0"/>
          </a:p>
          <a:p>
            <a:pPr marL="172993" indent="-172993" defTabSz="922630">
              <a:buFontTx/>
              <a:buChar char="-"/>
              <a:defRPr/>
            </a:pPr>
            <a:r>
              <a:rPr lang="en-US" sz="1600" i="1" dirty="0"/>
              <a:t>Det tøffeste knyttet til hendelsen</a:t>
            </a:r>
          </a:p>
          <a:p>
            <a:pPr marL="172993" indent="-172993" defTabSz="922630">
              <a:buFontTx/>
              <a:buChar char="-"/>
              <a:defRPr/>
            </a:pPr>
            <a:r>
              <a:rPr lang="en-US" sz="1600" i="1" dirty="0"/>
              <a:t>Veien videre </a:t>
            </a:r>
            <a:endParaRPr lang="nb-NO" sz="1600" b="1" dirty="0">
              <a:solidFill>
                <a:srgbClr val="212529"/>
              </a:solidFill>
            </a:endParaRPr>
          </a:p>
          <a:p>
            <a:endParaRPr lang="nb-NO" sz="1600" b="1" dirty="0">
              <a:solidFill>
                <a:srgbClr val="21252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Reaksjonene kan hjelpe deg i bearbeidelsen av hendelsen slik at du litt etter litt kommer tilbake til hverdagen. </a:t>
            </a:r>
            <a:endParaRPr lang="en-US" sz="1600" i="1" dirty="0"/>
          </a:p>
          <a:p>
            <a:endParaRPr lang="nb-NO" sz="1600" b="1" dirty="0">
              <a:solidFill>
                <a:srgbClr val="212529"/>
              </a:solidFill>
            </a:endParaRPr>
          </a:p>
          <a:p>
            <a:r>
              <a:rPr lang="nb-NO" sz="1600" b="1" dirty="0">
                <a:solidFill>
                  <a:srgbClr val="212529"/>
                </a:solidFill>
              </a:rPr>
              <a:t>Mye læring i å bearbeide hendelsen. </a:t>
            </a:r>
          </a:p>
          <a:p>
            <a:pPr defTabSz="922630">
              <a:defRPr/>
            </a:pPr>
            <a:endParaRPr lang="nb-NO" sz="1600" dirty="0"/>
          </a:p>
          <a:p>
            <a:pPr defTabSz="922630">
              <a:defRPr/>
            </a:pPr>
            <a:r>
              <a:rPr lang="nb-NO" sz="1600" dirty="0"/>
              <a:t>Bidrar til at vi som har deltatt i krevende oppdrag, sitter igjen med en opplevelse av at </a:t>
            </a:r>
          </a:p>
          <a:p>
            <a:pPr defTabSz="922630">
              <a:defRPr/>
            </a:pPr>
            <a:r>
              <a:rPr lang="nb-NO" sz="1600" dirty="0"/>
              <a:t>«dette kan jeg gjøre en gang til. Jeg får den bistand jeg trenger». </a:t>
            </a:r>
          </a:p>
          <a:p>
            <a:pPr defTabSz="922630">
              <a:defRPr/>
            </a:pPr>
            <a:endParaRPr lang="en-US" sz="1600" i="1" dirty="0"/>
          </a:p>
          <a:p>
            <a:pPr defTabSz="922630">
              <a:defRPr/>
            </a:pPr>
            <a:endParaRPr lang="en-US" sz="1400" i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35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630">
              <a:defRPr/>
            </a:pPr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Leder har et særlig ansvar for å følge opp mannskap som har vært på oppdrag.</a:t>
            </a:r>
          </a:p>
          <a:p>
            <a:pPr defTabSz="922630">
              <a:defRPr/>
            </a:pPr>
            <a:endParaRPr lang="nb-NO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22630">
              <a:defRPr/>
            </a:pPr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Leder av lokalforeningen har det overordnede ansvar. Følge opp.</a:t>
            </a:r>
            <a:endParaRPr lang="nb-N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  <a:p>
            <a:pPr defTabSz="922630">
              <a:defRPr/>
            </a:pPr>
            <a:r>
              <a:rPr lang="nb-NO" dirty="0">
                <a:solidFill>
                  <a:srgbClr val="212529"/>
                </a:solidFill>
              </a:rPr>
              <a:t>BEREDSKAPSPLAN</a:t>
            </a:r>
          </a:p>
          <a:p>
            <a:pPr defTabSz="922630">
              <a:defRPr/>
            </a:pPr>
            <a:r>
              <a:rPr lang="nb-NO" dirty="0">
                <a:solidFill>
                  <a:srgbClr val="212529"/>
                </a:solidFill>
              </a:rPr>
              <a:t>Beredskap for å ivareta eget mannskap etter en hendelse.</a:t>
            </a:r>
            <a:endParaRPr lang="nb-NO" dirty="0"/>
          </a:p>
          <a:p>
            <a:endParaRPr lang="nb-NO" dirty="0"/>
          </a:p>
          <a:p>
            <a:r>
              <a:rPr lang="nb-NO" dirty="0"/>
              <a:t>TILTAKSKORT – </a:t>
            </a:r>
          </a:p>
          <a:p>
            <a:pPr marL="172993" indent="-172993">
              <a:buFontTx/>
              <a:buChar char="-"/>
            </a:pPr>
            <a:r>
              <a:rPr lang="nb-NO" dirty="0"/>
              <a:t>UTSJEKK-DEFUSING</a:t>
            </a:r>
          </a:p>
          <a:p>
            <a:pPr marL="172993" indent="-172993">
              <a:buFontTx/>
              <a:buChar char="-"/>
            </a:pPr>
            <a:r>
              <a:rPr lang="nb-NO" dirty="0"/>
              <a:t>Skade-dødsfall eget personell</a:t>
            </a:r>
          </a:p>
          <a:p>
            <a:endParaRPr lang="nb-NO" dirty="0"/>
          </a:p>
          <a:p>
            <a:r>
              <a:rPr lang="nb-NO" dirty="0"/>
              <a:t>ALARMPLAN. Personell med utdanning ettersamtale bør stå på alarmplanen.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89B1A-F460-1044-83A0-D679A29D47A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19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952EDD-4FCE-4674-8554-82955CAD6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F3F495-6026-462A-B04B-0D643E112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7D12CC-3D70-4037-A2CC-BC43221A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4A5730-70BF-4324-94A8-49DDF919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AAEAA4-4205-4FD2-86AD-12077235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7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A7228A-BAEC-4B40-8AC5-04A16C00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A5BF9CB-051A-466C-9EEE-5303C63F0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F7D3B-F653-492D-BB72-D00CAB19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799BED-8FF9-4C71-B28B-77D4F804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B45071-1988-45B0-AE20-60A70657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80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18A80BE-9C49-4FDD-A8A7-25A401226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FD2D3C4-38B9-4FA6-B2F5-A48C3B0B7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1DB6AF-CFC2-4459-90C2-A6BC3724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3DCA0F-B9D8-4322-A05A-B5815790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3B5EE2-5CA2-4BB2-BB46-0D2A5210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25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308FEC77-A7B6-455E-9789-1075B8DFBE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922" y="4625009"/>
            <a:ext cx="10097683" cy="632147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9B65CF58-C632-4299-98FD-0FBBF02CA6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6921" y="5443028"/>
            <a:ext cx="10097684" cy="43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sette inn undertittel</a:t>
            </a:r>
          </a:p>
        </p:txBody>
      </p:sp>
    </p:spTree>
    <p:extLst>
      <p:ext uri="{BB962C8B-B14F-4D97-AF65-F5344CB8AC3E}">
        <p14:creationId xmlns:p14="http://schemas.microsoft.com/office/powerpoint/2010/main" val="125848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verskrift og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4202A2D7-194C-48A6-A0AE-F2D59849D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6678" y="365125"/>
            <a:ext cx="10267122" cy="7358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D1CC7C6-6B42-407C-B42C-A633F44B41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6678" y="1227137"/>
            <a:ext cx="10267122" cy="4370099"/>
          </a:xfrm>
          <a:prstGeom prst="rect">
            <a:avLst/>
          </a:prstGeom>
        </p:spPr>
        <p:txBody>
          <a:bodyPr/>
          <a:lstStyle>
            <a:lvl1pPr marL="252000" indent="-324000">
              <a:lnSpc>
                <a:spcPct val="100000"/>
              </a:lnSpc>
              <a:spcBef>
                <a:spcPts val="600"/>
              </a:spcBef>
              <a:buClr>
                <a:srgbClr val="D52B1E"/>
              </a:buClr>
              <a:buSzPct val="100000"/>
              <a:buFont typeface="Arial" panose="020B0604020202020204" pitchFamily="34" charset="0"/>
              <a:buChar char="■"/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88000">
              <a:spcBef>
                <a:spcPts val="0"/>
              </a:spcBef>
              <a:buClr>
                <a:srgbClr val="D52B1E"/>
              </a:buClr>
              <a:buFont typeface="Arial" panose="020B0604020202020204" pitchFamily="34" charset="0"/>
              <a:buChar char="■"/>
              <a:defRPr sz="3200"/>
            </a:lvl2pPr>
          </a:lstStyle>
          <a:p>
            <a:pPr lvl="0"/>
            <a:r>
              <a:rPr lang="nb-NO"/>
              <a:t>Punkter</a:t>
            </a:r>
          </a:p>
          <a:p>
            <a:pPr lvl="0"/>
            <a:endParaRPr lang="nb-NO"/>
          </a:p>
          <a:p>
            <a:pPr lvl="0"/>
            <a:endParaRPr lang="nb-NO"/>
          </a:p>
          <a:p>
            <a:pPr lvl="0"/>
            <a:endParaRPr lang="nb-NO"/>
          </a:p>
          <a:p>
            <a:pPr lvl="0"/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7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ammenligning -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4202A2D7-194C-48A6-A0AE-F2D59849D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6678" y="365125"/>
            <a:ext cx="10267122" cy="7358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AB51B8-419D-4A7D-BFFF-8F18F945586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73275" y="1235074"/>
            <a:ext cx="4884737" cy="4639253"/>
          </a:xfrm>
          <a:prstGeom prst="rect">
            <a:avLst/>
          </a:prstGeom>
        </p:spPr>
        <p:txBody>
          <a:bodyPr/>
          <a:lstStyle>
            <a:lvl1pPr marL="252000" indent="-324000">
              <a:lnSpc>
                <a:spcPct val="100000"/>
              </a:lnSpc>
              <a:spcBef>
                <a:spcPts val="600"/>
              </a:spcBef>
              <a:buClr>
                <a:srgbClr val="D52B1E"/>
              </a:buClr>
              <a:buSzPct val="100000"/>
              <a:buFont typeface="Arial" panose="020B0604020202020204" pitchFamily="34" charset="0"/>
              <a:buChar char="■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Skriv inn punkter eller klikk på et ikon i midten for å sette inn innhold</a:t>
            </a:r>
          </a:p>
          <a:p>
            <a:pPr lvl="0"/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67889EA6-36A6-4E6E-A112-52484BA4E9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3990" y="1235074"/>
            <a:ext cx="4884737" cy="4639253"/>
          </a:xfrm>
          <a:prstGeom prst="rect">
            <a:avLst/>
          </a:prstGeom>
        </p:spPr>
        <p:txBody>
          <a:bodyPr/>
          <a:lstStyle>
            <a:lvl1pPr marL="252000" indent="-324000">
              <a:lnSpc>
                <a:spcPct val="100000"/>
              </a:lnSpc>
              <a:spcBef>
                <a:spcPts val="600"/>
              </a:spcBef>
              <a:buClr>
                <a:srgbClr val="D52B1E"/>
              </a:buClr>
              <a:buSzPct val="100000"/>
              <a:buFont typeface="Arial" panose="020B0604020202020204" pitchFamily="34" charset="0"/>
              <a:buChar char="■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Skriv inn punkter eller klikk på et ikon i midten for å sette inn innhold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313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t 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6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AE7F4-3C4F-412C-A1CB-3DB19F1D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98AD2A-3238-4D50-8CFD-DA77BECE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4B7B78-F8F7-4B24-B809-3009ECAA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4502CC-BC07-4941-ADAD-B3D2FD85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E5B1B8-F0B9-4F48-B538-6C3BED27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75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7850E6-262A-40CA-ABE2-181D8409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2E1277-412B-40AC-985D-C69BCDB6C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723613-40D2-4FEB-B282-2A16E24B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724E87-3958-43CB-B38B-836B3854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D7E135-2053-44EB-A733-5B652931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95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690047-33B7-4782-AC9B-FE5122F1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DBC6E1-5839-4D56-8CDD-B92ACD36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50E62CB-93ED-4066-A1BA-C5061B7A5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3DDFE4-59B1-4C99-BFAB-4682D632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48D639-AE71-4962-BACD-8B36D129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9A8DA8-461A-43D6-B43A-C5991594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84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2077D7-086F-4B47-998D-CD9C25EE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346243-BB35-4E89-9E3B-8739CCF2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16E6E8-AFF2-42EF-8A89-F7F6F5865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D8E352-CCA3-4E39-BECE-BA5014A26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97227D8-C72E-4E81-BF83-7D223CD4C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5BF742B-5B43-4A42-9325-FA0AA42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9CF3BCE-6E3F-4BFF-862E-5C1F3346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EE2886D-5A9C-44BC-AF97-0193FBA9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021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EC2A0D-59D1-446C-A733-528270F2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F08A154-F5D0-4053-B6F6-2895A7E9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06FC77D-47D6-43E4-9664-3A2DDCDF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88D042-3FBE-4923-827A-8B2821DC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74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7655C91-7D97-45E7-B06E-750ACE8C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F863A61-A5F2-4153-ADD5-85A57941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4D873D-F5B7-4306-840B-351192C9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06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3EDEE-A57F-4B0A-9853-F057D0BD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603F39-0316-4377-911E-BB7BEA03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CBA3ADD-36DE-4C75-9248-8C2942B8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18A757-8BD4-4754-B866-0BA04574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FEC1909-DB82-452C-B813-66FFBEFE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4F3AE1-621E-4825-93A0-7B8F4AC9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22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796D18-B118-42A6-88FD-908B0B4D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9F8849D-7E00-4768-A5B3-355EFFE5E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F639A4-57EF-4CCA-A750-2B361672F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FF804B-1510-4993-B3FE-762248D6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579A7A-0B93-48F9-A7FC-034AECB2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38C442-E65D-4FB8-924E-F19E50BE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79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935A4BF-56AC-4299-B05F-B1A629B6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97E57EE-4343-4BB8-9114-70B0E102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E1A253-6609-4F82-9F15-1CEA390AD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0B45-2058-4A12-BC93-9DE894C9EEBB}" type="datetimeFigureOut">
              <a:rPr lang="nb-NO" smtClean="0"/>
              <a:t>08.12.2021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F5127C-E139-4EAB-98A8-CE0F7325C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188203-857C-4EA1-9218-ADD666792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72EA-85B6-4C97-B310-F905732963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2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anar\OneDrive\Documents\KURS%20i%20R%25C3%2598DE%20KORS\Krise%20og%20omsorg%20Buskerud\IKAR%20etterm%25C3%25B8te\Informasjon%20til%20R%25C3%25B8de%20Kors-mannskaper%20i%20etterkant%20av%20innsat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Informasjon%20til%20R&#248;de%20Kors-mannskaper%20i%20etterkant%20av%20innsats.jpg" TargetMode="External"/><Relationship Id="rId4" Type="http://schemas.openxmlformats.org/officeDocument/2006/relationships/hyperlink" Target="https://d.docs.live.net/adfa200419b7df31/Documents/KURS%20i%20R&#216;DE%20KORS/Krise%20og%20omsorg%20Buskerud/IKAR%20etterm&#248;te/Informasjon%20til%20R&#248;de%20Kors-mannskaper%20i%20etterkant%20av%20innsats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62649DA-BC4C-4226-AC9A-5F8F7E87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Ivareta eget mannskap etter en </a:t>
            </a:r>
            <a:r>
              <a:rPr lang="en-US" sz="3300" dirty="0">
                <a:solidFill>
                  <a:srgbClr val="FFFFFF"/>
                </a:solidFill>
                <a:latin typeface="+mj-lt"/>
                <a:cs typeface="+mj-cs"/>
              </a:rPr>
              <a:t>h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endelse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946353B-C375-43E3-B7BE-4F08BAD0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1779231"/>
            <a:ext cx="6780700" cy="329720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848F1761-4D16-463F-9154-77F0C680A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21" y="5954884"/>
            <a:ext cx="2525841" cy="6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49F5F0B-7FCD-4BAD-86D0-9176A84111F4}"/>
              </a:ext>
            </a:extLst>
          </p:cNvPr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b-NO" sz="3700" b="1" dirty="0">
                <a:latin typeface="+mj-lt"/>
                <a:ea typeface="+mj-ea"/>
                <a:cs typeface="+mj-cs"/>
              </a:rPr>
              <a:t>Personer</a:t>
            </a:r>
            <a:r>
              <a:rPr lang="nb-NO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som har ettersamtale kurs nivå 2, kan bistå ledelsen med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3115" y="1687908"/>
            <a:ext cx="11050621" cy="50129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Planlegge og gjennomføre «utsjekk» av mannskaper etter oppdrag. </a:t>
            </a:r>
          </a:p>
          <a:p>
            <a:pPr marL="1028700" lvl="1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Spesielt viktig der oppdraget går over lang tid (rullering av mannskap) og ved dødsfall -  ekstreme hendelser.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Koordinere ekstern hjelp, fra kommunens kriseteam.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Sammen med kommunens kriseteam: </a:t>
            </a:r>
            <a:br>
              <a:rPr lang="nb-NO" sz="2800" dirty="0"/>
            </a:br>
            <a:r>
              <a:rPr lang="nb-NO" sz="2800" dirty="0"/>
              <a:t>Planlegge/hjelpe til å drifte møtested for pårørende, EPS senter. Og evakueringssenter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Bistå, være sammen med, pårørende som f eks savner noen.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Møteplass for mannskaper som skal ut på oppdrag.</a:t>
            </a:r>
          </a:p>
          <a:p>
            <a:pPr marL="5715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Samleplass for skadde.</a:t>
            </a:r>
          </a:p>
        </p:txBody>
      </p:sp>
    </p:spTree>
    <p:extLst>
      <p:ext uri="{BB962C8B-B14F-4D97-AF65-F5344CB8AC3E}">
        <p14:creationId xmlns:p14="http://schemas.microsoft.com/office/powerpoint/2010/main" val="41305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006A096-9D57-4230-8AFE-69F3D509BF88}"/>
              </a:ext>
            </a:extLst>
          </p:cNvPr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ALARM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fredag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kveld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kl 17.00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D8FB31-5E26-46AD-B799-ED88F657B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6774" y="1695372"/>
            <a:ext cx="10171789" cy="45225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05200" lvl="1" indent="0">
              <a:buNone/>
            </a:pPr>
            <a:endParaRPr lang="en-US" sz="2800" b="1" dirty="0">
              <a:latin typeface="+mn-lt"/>
              <a:cs typeface="+mn-cs"/>
            </a:endParaRPr>
          </a:p>
          <a:p>
            <a:pPr marL="205200" lvl="1" indent="0">
              <a:buNone/>
            </a:pPr>
            <a:r>
              <a:rPr lang="en-US" sz="2800" b="1" dirty="0">
                <a:latin typeface="+mn-lt"/>
                <a:cs typeface="+mn-cs"/>
              </a:rPr>
              <a:t>STØRRE ULYKKE – UKLART SKADEOMFANG – MYE MANNSKAP</a:t>
            </a:r>
          </a:p>
          <a:p>
            <a:pPr marL="205200" lvl="1" indent="0">
              <a:buNone/>
            </a:pPr>
            <a:endParaRPr lang="en-US" sz="2800" b="1" dirty="0"/>
          </a:p>
          <a:p>
            <a:pPr marL="205200" lvl="1" indent="0">
              <a:buNone/>
            </a:pPr>
            <a:endParaRPr lang="en-US" sz="2800" b="1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+mn-cs"/>
              </a:rPr>
              <a:t>	</a:t>
            </a:r>
            <a:r>
              <a:rPr lang="nb-NO" dirty="0">
                <a:latin typeface="+mn-lt"/>
                <a:cs typeface="+mn-cs"/>
              </a:rPr>
              <a:t>Er jeg mentalt forberedt?</a:t>
            </a:r>
            <a:br>
              <a:rPr lang="nb-NO" dirty="0">
                <a:latin typeface="+mn-lt"/>
                <a:cs typeface="+mn-cs"/>
              </a:rPr>
            </a:br>
            <a:endParaRPr lang="nb-NO" dirty="0">
              <a:latin typeface="+mn-lt"/>
              <a:cs typeface="+mn-cs"/>
            </a:endParaRPr>
          </a:p>
          <a:p>
            <a:pPr marL="23400" indent="0">
              <a:lnSpc>
                <a:spcPct val="90000"/>
              </a:lnSpc>
              <a:buNone/>
            </a:pPr>
            <a:endParaRPr lang="nb-NO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+mn-lt"/>
                <a:cs typeface="+mn-cs"/>
              </a:rPr>
              <a:t>	Ledelsen må vurdere hvem de skal sende ut på en 	aksjon?</a:t>
            </a:r>
            <a:br>
              <a:rPr lang="nb-NO" dirty="0">
                <a:latin typeface="+mn-lt"/>
                <a:cs typeface="+mn-cs"/>
              </a:rPr>
            </a:br>
            <a:br>
              <a:rPr lang="en-US" dirty="0">
                <a:latin typeface="+mn-lt"/>
                <a:cs typeface="+mn-cs"/>
              </a:rPr>
            </a:br>
            <a:endParaRPr lang="en-US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3EAD8E-B10B-445D-8D73-2DFE65427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6678" y="381001"/>
            <a:ext cx="3330604" cy="517060"/>
          </a:xfrm>
        </p:spPr>
        <p:txBody>
          <a:bodyPr>
            <a:normAutofit fontScale="92500" lnSpcReduction="10000"/>
          </a:bodyPr>
          <a:lstStyle/>
          <a:p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0DEC16-6EBB-408E-8BC1-FDB797A2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4" y="0"/>
            <a:ext cx="70238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E0FBC8B-7434-4105-8F18-89C34EA0BFED}"/>
              </a:ext>
            </a:extLst>
          </p:cNvPr>
          <p:cNvSpPr txBox="1"/>
          <p:nvPr/>
        </p:nvSpPr>
        <p:spPr>
          <a:xfrm>
            <a:off x="944563" y="3812480"/>
            <a:ext cx="9932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err="1"/>
              <a:t>Måbødal</a:t>
            </a:r>
            <a:r>
              <a:rPr lang="nb-NO" sz="3200" b="1" dirty="0"/>
              <a:t>-ulykken 15. august 1988 – </a:t>
            </a:r>
            <a:br>
              <a:rPr lang="nb-NO" sz="3200" b="1" dirty="0"/>
            </a:br>
            <a:r>
              <a:rPr lang="nb-NO" sz="3200" b="1" dirty="0"/>
              <a:t>Buss kjørt i fjellveggen</a:t>
            </a:r>
            <a:endParaRPr lang="nb-NO" sz="3200" dirty="0"/>
          </a:p>
          <a:p>
            <a:pPr marL="914400" lvl="1" indent="-457200">
              <a:buFontTx/>
              <a:buChar char="-"/>
            </a:pPr>
            <a:r>
              <a:rPr lang="nb-NO" sz="3200" b="1" dirty="0"/>
              <a:t>HVA MØTER HJELPEMANNSKAPENE?</a:t>
            </a:r>
          </a:p>
          <a:p>
            <a:pPr marL="914400" lvl="1" indent="-457200">
              <a:buFontTx/>
              <a:buChar char="-"/>
            </a:pPr>
            <a:r>
              <a:rPr lang="nb-NO" sz="3200" b="1" dirty="0"/>
              <a:t>12 barn og fire voksne omkom i ulykken</a:t>
            </a:r>
          </a:p>
          <a:p>
            <a:pPr marL="914400" lvl="1" indent="-457200">
              <a:buFontTx/>
              <a:buChar char="-"/>
            </a:pPr>
            <a:r>
              <a:rPr lang="nb-NO" sz="3200" b="1" dirty="0"/>
              <a:t>Oppfølging av mannskap </a:t>
            </a:r>
          </a:p>
        </p:txBody>
      </p:sp>
    </p:spTree>
    <p:extLst>
      <p:ext uri="{BB962C8B-B14F-4D97-AF65-F5344CB8AC3E}">
        <p14:creationId xmlns:p14="http://schemas.microsoft.com/office/powerpoint/2010/main" val="41996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565F7C-2445-42E4-8AF2-B67465A6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Sprengningsulykken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Geilo 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september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2014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6A778B5-6C90-4D00-A929-1222304564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+mn-lt"/>
                <a:cs typeface="+mn-cs"/>
              </a:rPr>
              <a:t>INFO før innsats</a:t>
            </a:r>
            <a:br>
              <a:rPr lang="nb-NO" dirty="0">
                <a:latin typeface="+mn-lt"/>
                <a:cs typeface="+mn-cs"/>
              </a:rPr>
            </a:br>
            <a:endParaRPr lang="nb-NO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+mn-lt"/>
                <a:cs typeface="+mn-cs"/>
              </a:rPr>
              <a:t>Evakueringssenter 80 personer</a:t>
            </a:r>
          </a:p>
          <a:p>
            <a:pPr marL="23400" indent="0">
              <a:lnSpc>
                <a:spcPct val="90000"/>
              </a:lnSpc>
              <a:buNone/>
            </a:pPr>
            <a:endParaRPr lang="nb-NO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+mn-lt"/>
                <a:cs typeface="+mn-cs"/>
              </a:rPr>
              <a:t>Utsjekk – </a:t>
            </a:r>
            <a:r>
              <a:rPr lang="nb-NO" dirty="0" err="1">
                <a:latin typeface="+mn-lt"/>
                <a:cs typeface="+mn-cs"/>
              </a:rPr>
              <a:t>Defusing</a:t>
            </a:r>
            <a:r>
              <a:rPr lang="nb-NO" dirty="0">
                <a:latin typeface="+mn-lt"/>
                <a:cs typeface="+mn-cs"/>
              </a:rPr>
              <a:t> etter vakt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+mn-lt"/>
                <a:cs typeface="+mn-cs"/>
              </a:rPr>
              <a:t>Informasjon om ettersamtale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4" name="Picture 2" descr="http://1.vgc.no/drpublish/images/article/2014/09/03/23287878/1/fullbredde/geilo_artikkel_ny_sikkerhetssone.jpg">
            <a:extLst>
              <a:ext uri="{FF2B5EF4-FFF2-40B4-BE49-F238E27FC236}">
                <a16:creationId xmlns:a16="http://schemas.microsoft.com/office/drawing/2014/main" id="{A2B05372-E03D-4EE0-9D48-7B265F467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8" r="-1" b="29914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solidFill>
            <a:srgbClr val="FFFFFF"/>
          </a:solidFill>
        </p:spPr>
      </p:pic>
      <p:pic>
        <p:nvPicPr>
          <p:cNvPr id="6" name="Picture 4" descr="http://imbo.vgc.no/users/bildespesial/images/a1c61ae951ae59ff0a0a3845e8bf45a7.jpg?t%5B0%5D=crop%3Ax%3D0%2Cy%3D0%2Cwidth%3D2356%2Cheight%3D1232&amp;t%5B1%5D=resize%3Awidth%3D1024&amp;accessToken=89ad703d804d84e6b70cc183bbaab4068352c0fc354db3106c0b6d7085180530">
            <a:extLst>
              <a:ext uri="{FF2B5EF4-FFF2-40B4-BE49-F238E27FC236}">
                <a16:creationId xmlns:a16="http://schemas.microsoft.com/office/drawing/2014/main" id="{E11B615D-2837-41CA-8A73-7AB2CE83A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8154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UTSJEKK - DEFUSING AV MANNSKAP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26077" y="1653998"/>
            <a:ext cx="8735438" cy="52040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Hensikt er å komme sammen for å prate om det som har skjedd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Gjennomgang av fakta etter en hendelse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Skape en umiddelbar forståelse av hendelsen som kan  redusere følelsesmessig uro og kaos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Orientere om naturlige krisereaksjoner, og gi råd om mestring.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SKRIV: </a:t>
            </a:r>
            <a:r>
              <a:rPr lang="nb-NO" sz="28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sz="2800" dirty="0">
                <a:solidFill>
                  <a:srgbClr val="FFFF00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«Informasjon til RK mannskap….»</a:t>
            </a:r>
            <a:br>
              <a:rPr lang="nb-NO" sz="2800" dirty="0"/>
            </a:br>
            <a:endParaRPr lang="nb-NO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Personer med kurs ettersamtale bør være tilstede.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Telefonnummer utveksles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nb-NO" sz="2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7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C3061B20-CC6A-4C95-8E14-2D73C0574E96}"/>
              </a:ext>
            </a:extLst>
          </p:cNvPr>
          <p:cNvSpPr txBox="1"/>
          <p:nvPr/>
        </p:nvSpPr>
        <p:spPr>
          <a:xfrm>
            <a:off x="914400" y="214009"/>
            <a:ext cx="10992255" cy="263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nb-NO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b-NO" sz="32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Informasjon til Røde Kors–mannskaper i etterkant av innsats etter kriser, ulykker og katastrofer</a:t>
            </a:r>
            <a:endParaRPr lang="nb-NO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8CEAE76-6F1D-4309-A589-DA7E5E815924}"/>
              </a:ext>
            </a:extLst>
          </p:cNvPr>
          <p:cNvSpPr txBox="1"/>
          <p:nvPr/>
        </p:nvSpPr>
        <p:spPr>
          <a:xfrm>
            <a:off x="914400" y="2645923"/>
            <a:ext cx="99222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Vanlige reaksjoner de første dagene etter en krise, ulykke eller katastrofe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Hva gjør vi i Røde Kors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Hvorfor </a:t>
            </a:r>
            <a:r>
              <a:rPr lang="nb-NO" sz="3200" b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ettersamtaler</a:t>
            </a:r>
            <a:r>
              <a:rPr lang="nb-NO" sz="3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Råd om hva du selv kan gjøre </a:t>
            </a:r>
            <a:endParaRPr lang="nb-NO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8" name="Bilde 7" descr="RK">
            <a:extLst>
              <a:ext uri="{FF2B5EF4-FFF2-40B4-BE49-F238E27FC236}">
                <a16:creationId xmlns:a16="http://schemas.microsoft.com/office/drawing/2014/main" id="{5876054E-8BF1-4814-97A6-6E7E7E221D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" y="5382519"/>
            <a:ext cx="2470117" cy="8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42C4D5F-43DE-41A0-981C-DF536F9BF9EE}"/>
              </a:ext>
            </a:extLst>
          </p:cNvPr>
          <p:cNvSpPr txBox="1"/>
          <p:nvPr/>
        </p:nvSpPr>
        <p:spPr>
          <a:xfrm>
            <a:off x="2100465" y="5929802"/>
            <a:ext cx="6693340" cy="56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nb-NO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Utarbeidet av Røde Kors i samarbeid med </a:t>
            </a:r>
          </a:p>
          <a:p>
            <a:pPr algn="r">
              <a:lnSpc>
                <a:spcPts val="1200"/>
              </a:lnSpc>
            </a:pPr>
            <a:endParaRPr lang="nb-NO" sz="18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1200"/>
              </a:lnSpc>
            </a:pPr>
            <a:r>
              <a:rPr lang="nb-NO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 dr. med. Are Holen, NTNU</a:t>
            </a:r>
            <a:endParaRPr lang="nb-N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6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DEBRIEF - ETTERSAMTALE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165569" y="1956816"/>
            <a:ext cx="7860863" cy="40248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 err="1"/>
              <a:t>Debriefing</a:t>
            </a:r>
            <a:r>
              <a:rPr lang="nb-NO" sz="2800" dirty="0"/>
              <a:t> er en strukturert gjennomgang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Ledes av en person med </a:t>
            </a:r>
            <a:r>
              <a:rPr lang="nb-NO" sz="2800" dirty="0" err="1"/>
              <a:t>Ettersamtalekurs</a:t>
            </a:r>
            <a:r>
              <a:rPr lang="nb-NO" sz="2800" dirty="0"/>
              <a:t> nivå 2.</a:t>
            </a:r>
            <a:br>
              <a:rPr lang="nb-NO" sz="2800" dirty="0"/>
            </a:br>
            <a:endParaRPr lang="nb-NO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Samles i grupper som har jobbet sammen i hendelsen</a:t>
            </a:r>
          </a:p>
          <a:p>
            <a:pPr marL="114300" algn="l"/>
            <a:endParaRPr lang="nb-NO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Videre behov for oppfølging</a:t>
            </a:r>
          </a:p>
          <a:p>
            <a:pPr marL="114300" algn="l"/>
            <a:r>
              <a:rPr lang="nb-NO" sz="2800" dirty="0"/>
              <a:t>-----------------------------------------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2800" dirty="0"/>
              <a:t>Teknisk evaluering – Gjennomgang av hendelsen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42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70A1E5E-BE3D-4B61-B3A9-07C0DE3A4B36}"/>
              </a:ext>
            </a:extLst>
          </p:cNvPr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Hvorfor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ettersamtale?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4BE4C68-35F2-4B36-B25D-6A4905778CBA}"/>
              </a:ext>
            </a:extLst>
          </p:cNvPr>
          <p:cNvSpPr/>
          <p:nvPr/>
        </p:nvSpPr>
        <p:spPr>
          <a:xfrm>
            <a:off x="971654" y="1767796"/>
            <a:ext cx="10857180" cy="5090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Sikre at inntrykk fra hendelsen blir bearbeidet.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b="1" i="1" dirty="0"/>
              <a:t>Bearbeidelse</a:t>
            </a:r>
            <a:r>
              <a:rPr lang="nb-NO" sz="2800" i="1" dirty="0"/>
              <a:t> skjer ikke gjennom råd, men gjennom det å fortelle og reflektere over det en har opplevd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i="1" dirty="0"/>
              <a:t>Bearbeidelse skjer når samtalen treffer det emosjonelle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i="1" dirty="0"/>
              <a:t>For bearbeidelsen er prosessen mye viktigere enn svaret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i="1" dirty="0"/>
              <a:t>De sterkeste opplevelser kommer gjerne fra de første årene i RK!!</a:t>
            </a:r>
            <a:br>
              <a:rPr lang="nb-NO" sz="2800" dirty="0"/>
            </a:br>
            <a:endParaRPr lang="nb-NO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God oppfølging styrker samholdet blant dem som deltok og gir økt læring. </a:t>
            </a:r>
            <a:br>
              <a:rPr lang="nb-NO" sz="2800" dirty="0"/>
            </a:br>
            <a:endParaRPr lang="nb-NO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Trygghet for «de nærmeste» at frivillige og ansatte får nødvendig og god oppfølging. </a:t>
            </a:r>
            <a:br>
              <a:rPr lang="nb-NO" sz="2800" dirty="0"/>
            </a:br>
            <a:endParaRPr lang="nb-NO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Øker frivillige mannskaps troverdighet og omdømme.</a:t>
            </a:r>
          </a:p>
        </p:txBody>
      </p:sp>
    </p:spTree>
    <p:extLst>
      <p:ext uri="{BB962C8B-B14F-4D97-AF65-F5344CB8AC3E}">
        <p14:creationId xmlns:p14="http://schemas.microsoft.com/office/powerpoint/2010/main" val="20660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ANSVAR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53362" y="1920240"/>
            <a:ext cx="9786365" cy="49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3200" b="1" dirty="0"/>
              <a:t>LEDER har et særlig ansvar for å følge opp mannskap som har vært på oppdrag.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3200" dirty="0"/>
              <a:t>Som ledere skal dere ha kjennskap til </a:t>
            </a:r>
            <a:br>
              <a:rPr lang="nb-NO" sz="3200" dirty="0"/>
            </a:br>
            <a:r>
              <a:rPr lang="nb-NO" sz="3200" dirty="0" err="1"/>
              <a:t>Defusing</a:t>
            </a:r>
            <a:r>
              <a:rPr lang="nb-NO" sz="3200" dirty="0"/>
              <a:t>/</a:t>
            </a:r>
            <a:r>
              <a:rPr lang="nb-NO" sz="3200" dirty="0" err="1"/>
              <a:t>Debrief</a:t>
            </a:r>
            <a:r>
              <a:rPr lang="nb-NO" sz="3200" dirty="0"/>
              <a:t> / Ettersamtale.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3200" dirty="0"/>
              <a:t>Få hjelp av personer med erfaring i dette. 	ALARMPLAN</a:t>
            </a:r>
            <a:endParaRPr lang="nb-NO" sz="3200" b="1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nb-NO" sz="3200" b="1" dirty="0"/>
              <a:t>Leder har ansvar </a:t>
            </a:r>
            <a:r>
              <a:rPr lang="nb-NO" sz="3200" dirty="0"/>
              <a:t>for at de som trenger det/ber om det får tilbud om ettersamtale.</a:t>
            </a:r>
            <a:r>
              <a:rPr lang="nb-NO" sz="3200" b="1" dirty="0"/>
              <a:t> </a:t>
            </a:r>
            <a:endParaRPr lang="nb-NO" sz="3200" dirty="0"/>
          </a:p>
          <a:p>
            <a:pPr marL="114300" algn="l"/>
            <a:endParaRPr lang="en-US" sz="3200" b="1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90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530352a-ac41-4fbd-90f0-f75dc8036244" ContentTypeId="0x010100312DEA7ECCD64A33A487D843BDC76013" PreviousValue="false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K_StatusTaxHTField0 xmlns="557d8cf5-74aa-457a-95db-53615d053f64">
      <Terms xmlns="http://schemas.microsoft.com/office/infopath/2007/PartnerControls"/>
    </RK_StatusTaxHTField0>
    <DocumentSetDescription xmlns="http://schemas.microsoft.com/sharepoint/v3" xsi:nil="true"/>
    <RK_OrganisasjonsenhetTaxHTField0 xmlns="557d8cf5-74aa-457a-95db-53615d053f64">
      <Terms xmlns="http://schemas.microsoft.com/office/infopath/2007/PartnerControls"/>
    </RK_OrganisasjonsenhetTaxHTField0>
    <RK_Prosjektnummer xmlns="557d8cf5-74aa-457a-95db-53615d053f64" xsi:nil="true"/>
    <RK_EmneordTaxHTField0 xmlns="557d8cf5-74aa-457a-95db-53615d053f64">
      <Terms xmlns="http://schemas.microsoft.com/office/infopath/2007/PartnerControls"/>
    </RK_EmneordTaxHTField0>
    <TaxCatchAll xmlns="557d8cf5-74aa-457a-95db-53615d053f64" xsi:nil="true"/>
    <TaxKeywordTaxHTField xmlns="557d8cf5-74aa-457a-95db-53615d053f64">
      <Terms xmlns="http://schemas.microsoft.com/office/infopath/2007/PartnerControls"/>
    </TaxKeywordTaxHTField>
    <RK_Ar xmlns="557d8cf5-74aa-457a-95db-53615d053f64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d-dokument" ma:contentTypeID="0x010100312DEA7ECCD64A33A487D843BDC7601300964CFCC5EA24AE489D90C31B916375E8" ma:contentTypeVersion="16" ma:contentTypeDescription="" ma:contentTypeScope="" ma:versionID="d58afd3b22267cb06907f2b7f84dab26">
  <xsd:schema xmlns:xsd="http://www.w3.org/2001/XMLSchema" xmlns:xs="http://www.w3.org/2001/XMLSchema" xmlns:p="http://schemas.microsoft.com/office/2006/metadata/properties" xmlns:ns1="http://schemas.microsoft.com/sharepoint/v3" xmlns:ns2="557d8cf5-74aa-457a-95db-53615d053f64" xmlns:ns3="ec710e44-fbd4-4639-8246-6cfafc900d89" xmlns:ns4="73090196-2721-487b-bf75-35290c5e3a7f" targetNamespace="http://schemas.microsoft.com/office/2006/metadata/properties" ma:root="true" ma:fieldsID="4840621e8fbcd9611410d5295b83a83f" ns1:_="" ns2:_="" ns3:_="" ns4:_="">
    <xsd:import namespace="http://schemas.microsoft.com/sharepoint/v3"/>
    <xsd:import namespace="557d8cf5-74aa-457a-95db-53615d053f64"/>
    <xsd:import namespace="ec710e44-fbd4-4639-8246-6cfafc900d89"/>
    <xsd:import namespace="73090196-2721-487b-bf75-35290c5e3a7f"/>
    <xsd:element name="properties">
      <xsd:complexType>
        <xsd:sequence>
          <xsd:element name="documentManagement">
            <xsd:complexType>
              <xsd:all>
                <xsd:element ref="ns2:RK_Prosjektnummer" minOccurs="0"/>
                <xsd:element ref="ns2:RK_StatusTaxHTField0" minOccurs="0"/>
                <xsd:element ref="ns2:TaxCatchAll" minOccurs="0"/>
                <xsd:element ref="ns2:TaxCatchAllLabel" minOccurs="0"/>
                <xsd:element ref="ns2:RK_OrganisasjonsenhetTaxHTField0" minOccurs="0"/>
                <xsd:element ref="ns2:RK_EmneordTaxHTField0" minOccurs="0"/>
                <xsd:element ref="ns2:RK_Ar" minOccurs="0"/>
                <xsd:element ref="ns2:TaxKeywordTaxHTField" minOccurs="0"/>
                <xsd:element ref="ns1:DocumentSetDescription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20" nillable="true" ma:displayName="Beskrivelse" ma:description="En beskrivelse av dokumentsett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d8cf5-74aa-457a-95db-53615d053f64" elementFormDefault="qualified">
    <xsd:import namespace="http://schemas.microsoft.com/office/2006/documentManagement/types"/>
    <xsd:import namespace="http://schemas.microsoft.com/office/infopath/2007/PartnerControls"/>
    <xsd:element name="RK_Prosjektnummer" ma:index="8" nillable="true" ma:displayName="Prosjektnummer" ma:internalName="RK_Prosjektnummer">
      <xsd:simpleType>
        <xsd:restriction base="dms:Text">
          <xsd:maxLength value="255"/>
        </xsd:restriction>
      </xsd:simpleType>
    </xsd:element>
    <xsd:element name="RK_StatusTaxHTField0" ma:index="9" nillable="true" ma:taxonomy="true" ma:internalName="RK_StatusTaxHTField0" ma:taxonomyFieldName="RK_Status" ma:displayName="Status" ma:fieldId="{de436840-aadf-4018-8626-cdf1aceddaaf}" ma:taxonomyMulti="true" ma:sspId="1530352a-ac41-4fbd-90f0-f75dc8036244" ma:termSetId="cf406b72-d130-4c7e-bca2-24c3d96d89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edd64ef1-095e-4646-9809-a2ad0593e3b2}" ma:internalName="TaxCatchAll" ma:showField="CatchAllData" ma:web="ec710e44-fbd4-4639-8246-6cfafc900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edd64ef1-095e-4646-9809-a2ad0593e3b2}" ma:internalName="TaxCatchAllLabel" ma:readOnly="true" ma:showField="CatchAllDataLabel" ma:web="ec710e44-fbd4-4639-8246-6cfafc900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K_OrganisasjonsenhetTaxHTField0" ma:index="13" nillable="true" ma:taxonomy="true" ma:internalName="RK_OrganisasjonsenhetTaxHTField0" ma:taxonomyFieldName="RK_Organisasjonsenhet" ma:displayName="Organisatorisk tilhørighet" ma:fieldId="{ffec9b57-c057-4bd1-b772-6ba4c34805a2}" ma:taxonomyMulti="true" ma:sspId="1530352a-ac41-4fbd-90f0-f75dc8036244" ma:termSetId="5319f4ed-29e4-4a4c-86d8-e2bca6b2ec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K_EmneordTaxHTField0" ma:index="15" nillable="true" ma:taxonomy="true" ma:internalName="RK_EmneordTaxHTField0" ma:taxonomyFieldName="RK_Emneord" ma:displayName="Emneord" ma:fieldId="{e6fb3dad-ef0f-4f30-9a2c-843598e934e2}" ma:taxonomyMulti="true" ma:sspId="1530352a-ac41-4fbd-90f0-f75dc8036244" ma:termSetId="01a64eb3-aad1-40f1-ab36-6d820bd642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K_Ar" ma:index="17" nillable="true" ma:displayName="År" ma:internalName="RK_Ar">
      <xsd:simpleType>
        <xsd:restriction base="dms:Text">
          <xsd:maxLength value="255"/>
        </xsd:restriction>
      </xsd:simpleType>
    </xsd:element>
    <xsd:element name="TaxKeywordTaxHTField" ma:index="18" nillable="true" ma:taxonomy="true" ma:internalName="TaxKeywordTaxHTField" ma:taxonomyFieldName="TaxKeyword" ma:displayName="Nøkkelord" ma:fieldId="{23f27201-bee3-471e-b2e7-b64fd8b7ca38}" ma:taxonomyMulti="true" ma:sspId="1530352a-ac41-4fbd-90f0-f75dc803624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10e44-fbd4-4639-8246-6cfafc900d8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90196-2721-487b-bf75-35290c5e3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06261-A822-496C-9BFF-BCE4BB610A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B523C-56FE-4D93-AB36-2611F89BFD1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6676084-171C-47E3-B941-38EF53660769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01F88C5-61F1-44C8-88CE-3193BD0BDCA6}">
  <ds:schemaRefs>
    <ds:schemaRef ds:uri="http://schemas.microsoft.com/office/2006/metadata/properties"/>
    <ds:schemaRef ds:uri="http://schemas.microsoft.com/office/infopath/2007/PartnerControls"/>
    <ds:schemaRef ds:uri="557d8cf5-74aa-457a-95db-53615d053f64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427AA716-2CDA-45F0-917C-AB822D887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7d8cf5-74aa-457a-95db-53615d053f64"/>
    <ds:schemaRef ds:uri="ec710e44-fbd4-4639-8246-6cfafc900d89"/>
    <ds:schemaRef ds:uri="73090196-2721-487b-bf75-35290c5e3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1338</Words>
  <Application>Microsoft Office PowerPoint</Application>
  <PresentationFormat>Widescreen</PresentationFormat>
  <Paragraphs>196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Ivareta eget mannskap etter en hendelse </vt:lpstr>
      <vt:lpstr>PowerPoint-presentasjon</vt:lpstr>
      <vt:lpstr>PowerPoint-presentasjon</vt:lpstr>
      <vt:lpstr>Sprengningsulykken på Geilo  3. september 2014</vt:lpstr>
      <vt:lpstr>UTSJEKK - DEFUSING AV MANNSKAP</vt:lpstr>
      <vt:lpstr>PowerPoint-presentasjon</vt:lpstr>
      <vt:lpstr>DEBRIEF - ETTERSAMTALE</vt:lpstr>
      <vt:lpstr>PowerPoint-presentasjon</vt:lpstr>
      <vt:lpstr>ANSVAR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Arne Øen</dc:creator>
  <cp:lastModifiedBy>Jan Arne Øen</cp:lastModifiedBy>
  <cp:revision>33</cp:revision>
  <cp:lastPrinted>2021-11-18T20:47:14Z</cp:lastPrinted>
  <dcterms:created xsi:type="dcterms:W3CDTF">2021-11-11T13:34:34Z</dcterms:created>
  <dcterms:modified xsi:type="dcterms:W3CDTF">2021-12-08T11:35:04Z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0x010100312DEA7ECCD64A33A487D843BDC7601300964CFCC5EA24AE489D90C31B916375E8</vt:lpwstr>
  </property>
  <property fmtid="{D5CDD505-2E9C-101B-9397-08002B2CF9AE}" pid="3" name="TaxKeyword">
    <vt:lpwstr/>
  </property>
  <property fmtid="{D5CDD505-2E9C-101B-9397-08002B2CF9AE}" pid="4" name="RK_Status">
    <vt:lpwstr/>
  </property>
  <property fmtid="{D5CDD505-2E9C-101B-9397-08002B2CF9AE}" pid="5" name="RK_Emneord">
    <vt:lpwstr/>
  </property>
  <property fmtid="{D5CDD505-2E9C-101B-9397-08002B2CF9AE}" pid="6" name="RK_Organisasjonsenhet">
    <vt:lpwstr/>
  </property>
</Properties>
</file>